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75" r:id="rId5"/>
    <p:sldId id="276" r:id="rId6"/>
    <p:sldId id="277" r:id="rId7"/>
    <p:sldId id="279" r:id="rId8"/>
    <p:sldId id="280" r:id="rId9"/>
    <p:sldId id="286" r:id="rId10"/>
    <p:sldId id="258" r:id="rId11"/>
    <p:sldId id="260" r:id="rId12"/>
    <p:sldId id="261" r:id="rId13"/>
    <p:sldId id="262" r:id="rId14"/>
    <p:sldId id="268" r:id="rId15"/>
    <p:sldId id="265" r:id="rId16"/>
    <p:sldId id="270" r:id="rId17"/>
    <p:sldId id="269" r:id="rId18"/>
    <p:sldId id="271" r:id="rId19"/>
    <p:sldId id="264" r:id="rId20"/>
    <p:sldId id="272" r:id="rId21"/>
    <p:sldId id="263" r:id="rId22"/>
    <p:sldId id="273" r:id="rId23"/>
    <p:sldId id="284" r:id="rId24"/>
    <p:sldId id="274" r:id="rId25"/>
    <p:sldId id="281" r:id="rId26"/>
    <p:sldId id="283" r:id="rId27"/>
    <p:sldId id="285" r:id="rId28"/>
    <p:sldId id="282" r:id="rId29"/>
    <p:sldId id="266" r:id="rId30"/>
    <p:sldId id="267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25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B0C9-11E8-437C-BDE8-8825C184CE12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1F2D-1AAC-4700-BAF2-7DE21D397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25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See Excel spreadsheet</a:t>
            </a:r>
            <a:r>
              <a:rPr lang="en-ZA" baseline="0" dirty="0" smtClean="0"/>
              <a:t> for example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41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… but if we look</a:t>
            </a:r>
            <a:r>
              <a:rPr lang="en-ZA" baseline="0" dirty="0" smtClean="0"/>
              <a:t> at only the data for the 1980’s, it appears as if rainfall is decreasing.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85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Temperate</a:t>
            </a:r>
            <a:r>
              <a:rPr lang="en-ZA" baseline="0" dirty="0" smtClean="0"/>
              <a:t> does seem to be changing in the way predicted by global climate change models, i.e. high temperatures and more heat waves. This graph shows that the number of days in a year when the max temp goes about 40C is gradually increasing.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520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Will send a list</a:t>
            </a:r>
            <a:r>
              <a:rPr lang="en-ZA" baseline="0" dirty="0" smtClean="0"/>
              <a:t> of topics for potential ESKOM / TRITECH projects.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341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Graph shows two storm</a:t>
            </a:r>
            <a:r>
              <a:rPr lang="en-ZA" baseline="0" dirty="0" smtClean="0"/>
              <a:t> events that passed in December 2014. Note high temperatures the day before the rainfall.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8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Declining air pressure before storms, and</a:t>
            </a:r>
            <a:r>
              <a:rPr lang="en-ZA" baseline="0" dirty="0" smtClean="0"/>
              <a:t> rapidly increasing pressure during and after.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405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With</a:t>
            </a:r>
            <a:r>
              <a:rPr lang="en-ZA" baseline="0" dirty="0" smtClean="0"/>
              <a:t> winds blowing from the N, NW or NE before the storms, and then changing rapidly to SE as the storm system passes.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545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See Excel spreadsheet</a:t>
            </a:r>
            <a:r>
              <a:rPr lang="en-ZA" baseline="0" dirty="0" smtClean="0"/>
              <a:t> for example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125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See Excel spreadsheet</a:t>
            </a:r>
            <a:r>
              <a:rPr lang="en-ZA" baseline="0" dirty="0" smtClean="0"/>
              <a:t> for example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046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Phalaborwa</a:t>
            </a:r>
            <a:r>
              <a:rPr lang="en-ZA" baseline="0" dirty="0" smtClean="0"/>
              <a:t> received more rainfall almost every year between 1989 and 2007. Why does Phalaborwa get more rainfall than </a:t>
            </a:r>
            <a:r>
              <a:rPr lang="en-ZA" baseline="0" dirty="0" err="1" smtClean="0"/>
              <a:t>Hoedspruit</a:t>
            </a:r>
            <a:r>
              <a:rPr lang="en-ZA" baseline="0" dirty="0" smtClean="0"/>
              <a:t>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394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No long term trend in rainfall for Phalaborwa, but there are short term trends</a:t>
            </a:r>
            <a:r>
              <a:rPr lang="en-ZA" baseline="0" dirty="0" smtClean="0"/>
              <a:t> lasting about 10 years (see next two slides)</a:t>
            </a:r>
            <a:r>
              <a:rPr lang="en-ZA" dirty="0" smtClean="0"/>
              <a:t>.</a:t>
            </a:r>
            <a:r>
              <a:rPr lang="en-ZA" baseline="0" dirty="0" smtClean="0"/>
              <a:t> Rainfall is highly variable from year to year, which makes it very difficult to determine if it is changing in the long-term. This why it is important to use many years of data (30 years or more) to determine the average climate, and to determine if the climate is changing.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920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If we only use the data for the 2000 to 2010 decade, it appears as though rainfall is increasing…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1F2D-1AAC-4700-BAF2-7DE21D397208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1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1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925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795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39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44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57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464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175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676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756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889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513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572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0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39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43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19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35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503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65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09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88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2B87-E48D-434E-898D-01B6196863AA}" type="datetimeFigureOut">
              <a:rPr lang="en-ZA" smtClean="0"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867D-50ED-4A76-8F84-9762EFF479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9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FA6D8CEB-5909-495F-BBD0-BC92DD5362B4}" type="datetimeFigureOut">
              <a:rPr lang="en-ZA" smtClean="0"/>
              <a:pPr/>
              <a:t>2015/02/25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F1ADB4E6-5947-4E12-9DC0-C0B7AFAD2D08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99335" name="Picture 6" descr="SAEON Powerpoint templat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19050"/>
            <a:ext cx="9199563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ngineering.org/view_activity.php?url=collection/cub_/activities/cub_weather/cub_weather_lesson04_activity1.xml" TargetMode="External"/><Relationship Id="rId3" Type="http://schemas.openxmlformats.org/officeDocument/2006/relationships/hyperlink" Target="http://www.yr.no/place/South_Africa/Limpopo/Phalaborwa_Hek/" TargetMode="External"/><Relationship Id="rId7" Type="http://schemas.openxmlformats.org/officeDocument/2006/relationships/hyperlink" Target="http://www.metlink.org/wp-content/uploads/2013/11/work_schemes/lesson2_pritchard.pdf" TargetMode="External"/><Relationship Id="rId2" Type="http://schemas.openxmlformats.org/officeDocument/2006/relationships/hyperlink" Target="http://weatherphotos.co.z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o.ucar.edu/educators/ClimateDiscovery/ESS.htm" TargetMode="External"/><Relationship Id="rId11" Type="http://schemas.openxmlformats.org/officeDocument/2006/relationships/hyperlink" Target="https://www.koshland-science-museum.org/explore-the-science/earth-lab#.VO13C3yVI9Y" TargetMode="External"/><Relationship Id="rId5" Type="http://schemas.openxmlformats.org/officeDocument/2006/relationships/hyperlink" Target="http://www.weathersa.co.za/" TargetMode="External"/><Relationship Id="rId10" Type="http://schemas.openxmlformats.org/officeDocument/2006/relationships/hyperlink" Target="http://www.wunderground.com/climate/" TargetMode="External"/><Relationship Id="rId4" Type="http://schemas.openxmlformats.org/officeDocument/2006/relationships/hyperlink" Target="http://www.windfinder.com/forecast/phalaborwa" TargetMode="External"/><Relationship Id="rId9" Type="http://schemas.openxmlformats.org/officeDocument/2006/relationships/hyperlink" Target="http://www.weatherwizkids.com/weather-experiments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Weather Data in the Classroom</a:t>
            </a:r>
            <a:endParaRPr lang="en-Z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Tony Swemmer</a:t>
            </a:r>
          </a:p>
          <a:p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SAEON </a:t>
            </a:r>
            <a:r>
              <a:rPr lang="en-Z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Ndlovu</a:t>
            </a:r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Node</a:t>
            </a:r>
            <a:endParaRPr lang="en-Z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SAEON logo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656" y="5823445"/>
            <a:ext cx="1286176" cy="955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1" y="4761507"/>
            <a:ext cx="1597155" cy="2123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49397"/>
            <a:ext cx="1619672" cy="2435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57" y="0"/>
            <a:ext cx="2509119" cy="1508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8" b="46535"/>
          <a:stretch/>
        </p:blipFill>
        <p:spPr bwMode="auto">
          <a:xfrm>
            <a:off x="-1" y="2"/>
            <a:ext cx="2627785" cy="151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823445"/>
            <a:ext cx="2614638" cy="915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RF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939" y="5825634"/>
            <a:ext cx="1353061" cy="953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8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3826768" cy="3849291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Station sends data to console every 2.5 seconds</a:t>
            </a:r>
          </a:p>
          <a:p>
            <a:r>
              <a:rPr lang="en-ZA" dirty="0" smtClean="0"/>
              <a:t>Console writes data into memory on Data Logger</a:t>
            </a:r>
          </a:p>
          <a:p>
            <a:r>
              <a:rPr lang="en-ZA" dirty="0" smtClean="0"/>
              <a:t>When you connect with cable, data is downloaded onto your computer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597576" cy="47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6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6000" dirty="0" smtClean="0"/>
              <a:t>Using the data</a:t>
            </a:r>
            <a:endParaRPr lang="en-Z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Read directly off console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Weather link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Microsoft Excel</a:t>
            </a:r>
          </a:p>
          <a:p>
            <a:pPr marL="914400" lvl="1" indent="-514350"/>
            <a:r>
              <a:rPr lang="en-ZA" dirty="0" smtClean="0"/>
              <a:t>download as text file</a:t>
            </a:r>
          </a:p>
          <a:p>
            <a:pPr marL="914400" lvl="1" indent="-514350"/>
            <a:r>
              <a:rPr lang="en-ZA" dirty="0" smtClean="0"/>
              <a:t>open text file in Excel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903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 smtClean="0"/>
              <a:t>WEATHER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r>
              <a:rPr lang="en-ZA" sz="2800" b="1" i="1" dirty="0" smtClean="0"/>
              <a:t>Weather</a:t>
            </a:r>
            <a:r>
              <a:rPr lang="en-ZA" sz="2800" dirty="0" smtClean="0"/>
              <a:t> = </a:t>
            </a:r>
            <a:r>
              <a:rPr lang="en-ZA" sz="2800" i="1" dirty="0" smtClean="0"/>
              <a:t>current condition of the atmosphere</a:t>
            </a:r>
          </a:p>
          <a:p>
            <a:r>
              <a:rPr lang="en-ZA" sz="2800" dirty="0" smtClean="0"/>
              <a:t>Daily patterns</a:t>
            </a:r>
          </a:p>
          <a:p>
            <a:pPr lvl="1"/>
            <a:r>
              <a:rPr lang="en-ZA" dirty="0" smtClean="0"/>
              <a:t>rainfall</a:t>
            </a:r>
          </a:p>
          <a:p>
            <a:pPr lvl="1"/>
            <a:r>
              <a:rPr lang="en-ZA" dirty="0" smtClean="0"/>
              <a:t>min and max temperature</a:t>
            </a:r>
          </a:p>
          <a:p>
            <a:pPr lvl="1"/>
            <a:r>
              <a:rPr lang="en-ZA" dirty="0" smtClean="0"/>
              <a:t>relative humidity</a:t>
            </a:r>
          </a:p>
          <a:p>
            <a:r>
              <a:rPr lang="en-ZA" sz="2800" dirty="0" smtClean="0"/>
              <a:t>Weather events – Rainfall</a:t>
            </a:r>
          </a:p>
          <a:p>
            <a:pPr lvl="1"/>
            <a:r>
              <a:rPr lang="en-ZA" dirty="0" smtClean="0"/>
              <a:t>weather before and after rainfall</a:t>
            </a:r>
          </a:p>
          <a:p>
            <a:pPr lvl="1"/>
            <a:r>
              <a:rPr lang="en-ZA" dirty="0" smtClean="0"/>
              <a:t>examine previous rainfall events to explain process of storm formation</a:t>
            </a:r>
          </a:p>
        </p:txBody>
      </p:sp>
    </p:spTree>
    <p:extLst>
      <p:ext uri="{BB962C8B-B14F-4D97-AF65-F5344CB8AC3E}">
        <p14:creationId xmlns:p14="http://schemas.microsoft.com/office/powerpoint/2010/main" val="118977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WEATHER. </a:t>
            </a:r>
            <a:r>
              <a:rPr lang="en-ZA" u="sng" dirty="0" smtClean="0"/>
              <a:t>EXERCISE 1: Daily Data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Learners record data every day</a:t>
            </a:r>
          </a:p>
          <a:p>
            <a:pPr lvl="1"/>
            <a:r>
              <a:rPr lang="en-ZA" dirty="0" smtClean="0"/>
              <a:t>either off console, or off </a:t>
            </a:r>
            <a:r>
              <a:rPr lang="en-ZA" dirty="0" err="1" smtClean="0"/>
              <a:t>WeatherLink</a:t>
            </a:r>
            <a:r>
              <a:rPr lang="en-ZA" dirty="0" smtClean="0"/>
              <a:t> on computer</a:t>
            </a:r>
          </a:p>
          <a:p>
            <a:pPr lvl="1"/>
            <a:r>
              <a:rPr lang="en-ZA" dirty="0" smtClean="0"/>
              <a:t>teacher assists with data for weekends (from downloads)</a:t>
            </a:r>
          </a:p>
          <a:p>
            <a:r>
              <a:rPr lang="en-ZA" dirty="0" smtClean="0"/>
              <a:t>Examine data to answer basic questions</a:t>
            </a:r>
            <a:r>
              <a:rPr lang="en-ZA" dirty="0"/>
              <a:t>:</a:t>
            </a:r>
            <a:endParaRPr lang="en-ZA" dirty="0" smtClean="0"/>
          </a:p>
          <a:p>
            <a:pPr lvl="1"/>
            <a:r>
              <a:rPr lang="en-ZA" dirty="0" smtClean="0"/>
              <a:t>what day was the hottest this week / month / year?</a:t>
            </a:r>
          </a:p>
          <a:p>
            <a:pPr lvl="1"/>
            <a:r>
              <a:rPr lang="en-ZA" dirty="0" smtClean="0"/>
              <a:t>how much rainfall last month?</a:t>
            </a:r>
          </a:p>
          <a:p>
            <a:pPr lvl="1"/>
            <a:r>
              <a:rPr lang="en-ZA" dirty="0" smtClean="0"/>
              <a:t>on what day was the lowest minimum temperature recorded?</a:t>
            </a:r>
          </a:p>
          <a:p>
            <a:pPr lvl="1"/>
            <a:r>
              <a:rPr lang="en-ZA" dirty="0" smtClean="0"/>
              <a:t>was is the difference between the temperature inside and outside?</a:t>
            </a:r>
          </a:p>
        </p:txBody>
      </p:sp>
    </p:spTree>
    <p:extLst>
      <p:ext uri="{BB962C8B-B14F-4D97-AF65-F5344CB8AC3E}">
        <p14:creationId xmlns:p14="http://schemas.microsoft.com/office/powerpoint/2010/main" val="312787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WEATHER. </a:t>
            </a:r>
            <a:r>
              <a:rPr lang="en-ZA" u="sng" dirty="0" smtClean="0"/>
              <a:t>EXERCISE 2: Rainfall Events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Read graphs off </a:t>
            </a:r>
            <a:r>
              <a:rPr lang="en-ZA" dirty="0" err="1" smtClean="0"/>
              <a:t>WeatherLink</a:t>
            </a:r>
            <a:r>
              <a:rPr lang="en-ZA" dirty="0" smtClean="0"/>
              <a:t> to investigate how weather changes before and after a storm passes</a:t>
            </a:r>
          </a:p>
          <a:p>
            <a:pPr lvl="1"/>
            <a:r>
              <a:rPr lang="en-ZA" dirty="0" smtClean="0"/>
              <a:t>aim is to demonstrate changes in the weather that lead to the formation of clouds and rainfall</a:t>
            </a:r>
          </a:p>
          <a:p>
            <a:r>
              <a:rPr lang="en-ZA" dirty="0" smtClean="0"/>
              <a:t>Should see:</a:t>
            </a:r>
          </a:p>
          <a:p>
            <a:pPr lvl="1"/>
            <a:r>
              <a:rPr lang="en-ZA" dirty="0" smtClean="0"/>
              <a:t>high temperatures for one or two days</a:t>
            </a:r>
          </a:p>
          <a:p>
            <a:pPr lvl="1"/>
            <a:r>
              <a:rPr lang="en-ZA" dirty="0" smtClean="0"/>
              <a:t>rapidly falling air pressure</a:t>
            </a:r>
          </a:p>
          <a:p>
            <a:pPr lvl="2"/>
            <a:r>
              <a:rPr lang="en-ZA" dirty="0" smtClean="0"/>
              <a:t>then rises as storm passes</a:t>
            </a:r>
          </a:p>
          <a:p>
            <a:pPr lvl="1"/>
            <a:r>
              <a:rPr lang="en-ZA" dirty="0" smtClean="0"/>
              <a:t>wind initially from N or W</a:t>
            </a:r>
          </a:p>
          <a:p>
            <a:pPr lvl="2"/>
            <a:r>
              <a:rPr lang="en-ZA" dirty="0" smtClean="0"/>
              <a:t>then swings to SE as storm passes</a:t>
            </a:r>
          </a:p>
        </p:txBody>
      </p:sp>
    </p:spTree>
    <p:extLst>
      <p:ext uri="{BB962C8B-B14F-4D97-AF65-F5344CB8AC3E}">
        <p14:creationId xmlns:p14="http://schemas.microsoft.com/office/powerpoint/2010/main" val="128565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WEATHER. </a:t>
            </a:r>
            <a:r>
              <a:rPr lang="en-ZA" u="sng" dirty="0"/>
              <a:t>EXERCISE </a:t>
            </a:r>
            <a:r>
              <a:rPr lang="en-ZA" u="sng" dirty="0" smtClean="0"/>
              <a:t>2: </a:t>
            </a:r>
            <a:r>
              <a:rPr lang="en-ZA" u="sng" dirty="0"/>
              <a:t>Rainfall Events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7049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3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WEATHER. </a:t>
            </a:r>
            <a:r>
              <a:rPr lang="en-ZA" u="sng" dirty="0"/>
              <a:t>EXERCISE </a:t>
            </a:r>
            <a:r>
              <a:rPr lang="en-ZA" u="sng" dirty="0" smtClean="0"/>
              <a:t>2: </a:t>
            </a:r>
            <a:r>
              <a:rPr lang="en-ZA" u="sng" dirty="0"/>
              <a:t>Rainfall Events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2553"/>
            <a:ext cx="864096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4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WEATHER. </a:t>
            </a:r>
            <a:r>
              <a:rPr lang="en-ZA" u="sng" dirty="0"/>
              <a:t>EXERCISE </a:t>
            </a:r>
            <a:r>
              <a:rPr lang="en-ZA" u="sng" dirty="0" smtClean="0"/>
              <a:t>2: </a:t>
            </a:r>
            <a:r>
              <a:rPr lang="en-ZA" u="sng" dirty="0"/>
              <a:t>Rainfall Events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52137" cy="497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3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 smtClean="0"/>
              <a:t>Extension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Using weather station data in combination with other data</a:t>
            </a:r>
          </a:p>
          <a:p>
            <a:r>
              <a:rPr lang="en-ZA" dirty="0" smtClean="0"/>
              <a:t>Weather</a:t>
            </a:r>
          </a:p>
          <a:p>
            <a:pPr lvl="1"/>
            <a:r>
              <a:rPr lang="en-ZA" dirty="0" smtClean="0"/>
              <a:t>Forecasts</a:t>
            </a:r>
          </a:p>
          <a:p>
            <a:pPr lvl="2"/>
            <a:r>
              <a:rPr lang="en-ZA" dirty="0" smtClean="0"/>
              <a:t>Explain how computers are used to model the weather (difficult!)</a:t>
            </a:r>
          </a:p>
          <a:p>
            <a:pPr lvl="2"/>
            <a:r>
              <a:rPr lang="en-ZA" dirty="0"/>
              <a:t>P</a:t>
            </a:r>
            <a:r>
              <a:rPr lang="en-ZA" dirty="0" smtClean="0"/>
              <a:t>roblems with weather forecasts</a:t>
            </a:r>
          </a:p>
          <a:p>
            <a:pPr lvl="3"/>
            <a:r>
              <a:rPr lang="en-ZA" dirty="0" smtClean="0"/>
              <a:t>test accuracy of local weather forecasts</a:t>
            </a:r>
          </a:p>
          <a:p>
            <a:r>
              <a:rPr lang="en-ZA" dirty="0" smtClean="0"/>
              <a:t>Climate</a:t>
            </a:r>
          </a:p>
          <a:p>
            <a:pPr lvl="1"/>
            <a:r>
              <a:rPr lang="en-ZA" dirty="0" smtClean="0"/>
              <a:t>Phalaborwa</a:t>
            </a:r>
          </a:p>
          <a:p>
            <a:pPr lvl="1"/>
            <a:r>
              <a:rPr lang="en-ZA" dirty="0" smtClean="0"/>
              <a:t>Comparing Phalaborwa with other areas in our region</a:t>
            </a:r>
          </a:p>
          <a:p>
            <a:pPr lvl="2"/>
            <a:r>
              <a:rPr lang="en-ZA" dirty="0" smtClean="0"/>
              <a:t>reasons for differences</a:t>
            </a:r>
          </a:p>
          <a:p>
            <a:pPr lvl="1"/>
            <a:r>
              <a:rPr lang="en-ZA" dirty="0"/>
              <a:t>C</a:t>
            </a:r>
            <a:r>
              <a:rPr lang="en-ZA" dirty="0" smtClean="0"/>
              <a:t>limate change</a:t>
            </a:r>
          </a:p>
          <a:p>
            <a:pPr lvl="2"/>
            <a:r>
              <a:rPr lang="en-ZA" dirty="0" smtClean="0"/>
              <a:t>Phalaborwa trends</a:t>
            </a:r>
          </a:p>
          <a:p>
            <a:pPr lvl="2"/>
            <a:r>
              <a:rPr lang="en-ZA" dirty="0" smtClean="0"/>
              <a:t>Interview members of local community</a:t>
            </a:r>
          </a:p>
          <a:p>
            <a:pPr lvl="2"/>
            <a:endParaRPr lang="en-ZA" dirty="0" smtClean="0"/>
          </a:p>
          <a:p>
            <a:pPr lvl="1"/>
            <a:endParaRPr lang="en-ZA" dirty="0" smtClean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876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WEATHER. </a:t>
            </a:r>
            <a:r>
              <a:rPr lang="en-ZA" u="sng" dirty="0" smtClean="0"/>
              <a:t>EXERCISE 3: Forecasts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R</a:t>
            </a:r>
            <a:r>
              <a:rPr lang="en-ZA" dirty="0" smtClean="0"/>
              <a:t>ecord predictions made on TV or internet</a:t>
            </a:r>
          </a:p>
          <a:p>
            <a:pPr lvl="1"/>
            <a:r>
              <a:rPr lang="en-ZA" dirty="0" smtClean="0"/>
              <a:t>for maximum temperature and rainfall</a:t>
            </a:r>
          </a:p>
          <a:p>
            <a:pPr lvl="1"/>
            <a:r>
              <a:rPr lang="en-ZA" dirty="0" smtClean="0"/>
              <a:t>for 1, 2, 3, and 4 days ahead</a:t>
            </a:r>
          </a:p>
          <a:p>
            <a:pPr lvl="1"/>
            <a:r>
              <a:rPr lang="en-ZA" dirty="0" smtClean="0"/>
              <a:t>use table or Excel</a:t>
            </a:r>
          </a:p>
          <a:p>
            <a:r>
              <a:rPr lang="en-ZA" dirty="0" smtClean="0"/>
              <a:t>Then record actual weather recorded by weather station</a:t>
            </a:r>
          </a:p>
          <a:p>
            <a:r>
              <a:rPr lang="en-ZA" dirty="0" smtClean="0"/>
              <a:t>Calculate differences between prediction and actual</a:t>
            </a:r>
          </a:p>
          <a:p>
            <a:pPr lvl="1"/>
            <a:r>
              <a:rPr lang="en-ZA" dirty="0" smtClean="0"/>
              <a:t>Should find difference in accuracy between temperate and rainfall predictions</a:t>
            </a:r>
          </a:p>
          <a:p>
            <a:pPr lvl="1"/>
            <a:r>
              <a:rPr lang="en-ZA" dirty="0" smtClean="0"/>
              <a:t>Should find accuracy is very low more than 1 or 2 days ahead</a:t>
            </a:r>
          </a:p>
        </p:txBody>
      </p:sp>
    </p:spTree>
    <p:extLst>
      <p:ext uri="{BB962C8B-B14F-4D97-AF65-F5344CB8AC3E}">
        <p14:creationId xmlns:p14="http://schemas.microsoft.com/office/powerpoint/2010/main" val="35549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731"/>
            <a:ext cx="8229600" cy="1143000"/>
          </a:xfrm>
        </p:spPr>
        <p:txBody>
          <a:bodyPr>
            <a:noAutofit/>
          </a:bodyPr>
          <a:lstStyle/>
          <a:p>
            <a:r>
              <a:rPr lang="en-ZA" sz="6600" dirty="0" smtClean="0"/>
              <a:t>OUTLINE</a:t>
            </a:r>
            <a:endParaRPr lang="en-Z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916832"/>
            <a:ext cx="6645424" cy="4637112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Background on SAEON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 smtClean="0"/>
              <a:t>automatic weather station</a:t>
            </a:r>
          </a:p>
          <a:p>
            <a:pPr lvl="1"/>
            <a:r>
              <a:rPr lang="en-ZA" dirty="0" smtClean="0"/>
              <a:t>What does it measure?</a:t>
            </a:r>
          </a:p>
          <a:p>
            <a:pPr lvl="1"/>
            <a:r>
              <a:rPr lang="en-ZA" dirty="0" smtClean="0"/>
              <a:t>Retrieving the data</a:t>
            </a:r>
          </a:p>
          <a:p>
            <a:pPr lvl="1"/>
            <a:r>
              <a:rPr lang="en-ZA" dirty="0" smtClean="0"/>
              <a:t>Reading graphs</a:t>
            </a:r>
            <a:endParaRPr lang="en-ZA" dirty="0"/>
          </a:p>
          <a:p>
            <a:r>
              <a:rPr lang="en-ZA" dirty="0" smtClean="0"/>
              <a:t>Working with data from the station</a:t>
            </a:r>
          </a:p>
          <a:p>
            <a:pPr lvl="1"/>
            <a:r>
              <a:rPr lang="en-ZA" dirty="0" smtClean="0"/>
              <a:t>Weather</a:t>
            </a:r>
          </a:p>
          <a:p>
            <a:pPr lvl="2"/>
            <a:r>
              <a:rPr lang="en-ZA" dirty="0" smtClean="0"/>
              <a:t>Daily patterns</a:t>
            </a:r>
          </a:p>
          <a:p>
            <a:pPr lvl="2"/>
            <a:r>
              <a:rPr lang="en-ZA" dirty="0" smtClean="0"/>
              <a:t>Rainfall events</a:t>
            </a:r>
          </a:p>
          <a:p>
            <a:pPr lvl="2"/>
            <a:r>
              <a:rPr lang="en-ZA" dirty="0" smtClean="0"/>
              <a:t>Effects of weather – rainfall and grass growth</a:t>
            </a:r>
          </a:p>
          <a:p>
            <a:r>
              <a:rPr lang="en-ZA" dirty="0" smtClean="0"/>
              <a:t>Extension: combining with other data</a:t>
            </a:r>
          </a:p>
          <a:p>
            <a:pPr lvl="1"/>
            <a:r>
              <a:rPr lang="en-ZA" dirty="0" smtClean="0"/>
              <a:t>Climate</a:t>
            </a:r>
          </a:p>
          <a:p>
            <a:pPr lvl="2"/>
            <a:r>
              <a:rPr lang="en-ZA" dirty="0" smtClean="0"/>
              <a:t>Long-term patterns for Phalaborwa</a:t>
            </a:r>
          </a:p>
          <a:p>
            <a:pPr lvl="2"/>
            <a:r>
              <a:rPr lang="en-ZA" dirty="0" smtClean="0"/>
              <a:t>Comparing with other towns</a:t>
            </a:r>
          </a:p>
          <a:p>
            <a:pPr lvl="2"/>
            <a:r>
              <a:rPr lang="en-ZA" dirty="0" smtClean="0"/>
              <a:t>Climate change</a:t>
            </a:r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220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CLIMATE. </a:t>
            </a:r>
            <a:r>
              <a:rPr lang="en-ZA" sz="3600" u="sng" dirty="0" smtClean="0"/>
              <a:t>EXERCISE 4: Phalaborwa Climate</a:t>
            </a:r>
            <a:endParaRPr lang="en-ZA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en-ZA" b="1" i="1" dirty="0" smtClean="0"/>
              <a:t>Climate</a:t>
            </a:r>
            <a:r>
              <a:rPr lang="en-ZA" dirty="0" smtClean="0"/>
              <a:t> = </a:t>
            </a:r>
            <a:r>
              <a:rPr lang="en-ZA" i="1" dirty="0" smtClean="0"/>
              <a:t>long-term, average condition of atmosphere (usually averaged over 30 years or longer)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Use historical data for Phalaborwa (1955 to current) to answer questions about climate:</a:t>
            </a:r>
          </a:p>
          <a:p>
            <a:pPr lvl="1"/>
            <a:r>
              <a:rPr lang="en-ZA" dirty="0"/>
              <a:t>which month usually has the most rainfall?</a:t>
            </a:r>
          </a:p>
          <a:p>
            <a:pPr lvl="1"/>
            <a:r>
              <a:rPr lang="en-ZA" dirty="0"/>
              <a:t>what is the average annual rainfall</a:t>
            </a:r>
            <a:r>
              <a:rPr lang="en-ZA" dirty="0" smtClean="0"/>
              <a:t>?</a:t>
            </a:r>
          </a:p>
          <a:p>
            <a:pPr lvl="1"/>
            <a:r>
              <a:rPr lang="en-ZA" dirty="0" smtClean="0"/>
              <a:t>which month is usually the hottest?</a:t>
            </a:r>
          </a:p>
          <a:p>
            <a:pPr lvl="1"/>
            <a:r>
              <a:rPr lang="en-ZA" dirty="0" smtClean="0"/>
              <a:t>which month usually has the high temperatures?</a:t>
            </a:r>
          </a:p>
          <a:p>
            <a:pPr lvl="1"/>
            <a:r>
              <a:rPr lang="en-ZA" dirty="0" smtClean="0"/>
              <a:t>which month usually has the lowest temperatures?</a:t>
            </a:r>
          </a:p>
          <a:p>
            <a:pPr lvl="1"/>
            <a:r>
              <a:rPr lang="en-ZA" dirty="0" smtClean="0"/>
              <a:t>how many times has the temperature exceeded 40</a:t>
            </a:r>
            <a:r>
              <a:rPr lang="en-ZA" baseline="30000" dirty="0" smtClean="0"/>
              <a:t>o</a:t>
            </a:r>
            <a:r>
              <a:rPr lang="en-ZA" dirty="0" smtClean="0"/>
              <a:t>C?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Compare current weather conditions to climate records</a:t>
            </a:r>
          </a:p>
          <a:p>
            <a:pPr lvl="1"/>
            <a:r>
              <a:rPr lang="en-ZA" dirty="0" smtClean="0"/>
              <a:t>how many times in the past has the maximum temperature exceeded today’s temperature?</a:t>
            </a:r>
          </a:p>
          <a:p>
            <a:endParaRPr lang="en-ZA" dirty="0" smtClean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28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5: Regional Climate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lvl="1"/>
            <a:endParaRPr lang="en-ZA" dirty="0" smtClean="0"/>
          </a:p>
          <a:p>
            <a:endParaRPr lang="en-ZA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How does the climate of Phalaborwa compare with other towns in our area?</a:t>
            </a:r>
          </a:p>
          <a:p>
            <a:r>
              <a:rPr lang="en-ZA" dirty="0" smtClean="0"/>
              <a:t>And what are the reasons for these differences?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Compare averages for:</a:t>
            </a:r>
          </a:p>
          <a:p>
            <a:pPr lvl="1"/>
            <a:r>
              <a:rPr lang="en-ZA" dirty="0" smtClean="0"/>
              <a:t>annual rainfall</a:t>
            </a:r>
          </a:p>
          <a:p>
            <a:pPr lvl="1"/>
            <a:r>
              <a:rPr lang="en-ZA" dirty="0" smtClean="0"/>
              <a:t>monthly max temp</a:t>
            </a:r>
          </a:p>
          <a:p>
            <a:pPr lvl="1"/>
            <a:r>
              <a:rPr lang="en-ZA" dirty="0" smtClean="0"/>
              <a:t>monthly min temp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Check if weather matches differences seen</a:t>
            </a:r>
          </a:p>
          <a:p>
            <a:pPr lvl="1"/>
            <a:r>
              <a:rPr lang="en-ZA" dirty="0" smtClean="0"/>
              <a:t>using forecasts on internet</a:t>
            </a:r>
          </a:p>
          <a:p>
            <a:endParaRPr lang="en-ZA" dirty="0" smtClean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370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5: Regional Climate</a:t>
            </a:r>
            <a:endParaRPr lang="en-ZA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22018" cy="40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2990" y="6093296"/>
            <a:ext cx="67146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18 year average: Phalaborwa = </a:t>
            </a:r>
            <a:r>
              <a:rPr lang="en-ZA" sz="2000" b="1" dirty="0" smtClean="0"/>
              <a:t>525mm</a:t>
            </a:r>
            <a:r>
              <a:rPr lang="en-ZA" sz="2000" dirty="0" smtClean="0"/>
              <a:t>, </a:t>
            </a:r>
            <a:r>
              <a:rPr lang="en-ZA" sz="2000" dirty="0" err="1" smtClean="0"/>
              <a:t>Hoedspruit</a:t>
            </a:r>
            <a:r>
              <a:rPr lang="en-ZA" sz="2000" dirty="0" smtClean="0"/>
              <a:t> = </a:t>
            </a:r>
            <a:r>
              <a:rPr lang="en-ZA" sz="2000" b="1" dirty="0" smtClean="0"/>
              <a:t>358mm</a:t>
            </a:r>
          </a:p>
        </p:txBody>
      </p:sp>
    </p:spTree>
    <p:extLst>
      <p:ext uri="{BB962C8B-B14F-4D97-AF65-F5344CB8AC3E}">
        <p14:creationId xmlns:p14="http://schemas.microsoft.com/office/powerpoint/2010/main" val="265262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6: Climate Change</a:t>
            </a:r>
            <a:endParaRPr lang="en-ZA" u="sng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988840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/>
              <a:t>Is the climate of Phalaborwa changing?</a:t>
            </a:r>
          </a:p>
          <a:p>
            <a:pPr marL="0" indent="0">
              <a:buNone/>
            </a:pPr>
            <a:endParaRPr lang="en-ZA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ZA" sz="2400" dirty="0" smtClean="0"/>
              <a:t>Study literature on global climate change.</a:t>
            </a:r>
          </a:p>
          <a:p>
            <a:pPr marL="914400" lvl="1" indent="-514350"/>
            <a:r>
              <a:rPr lang="en-ZA" sz="2400" dirty="0" smtClean="0"/>
              <a:t>what are the predicted changes for our area?</a:t>
            </a:r>
          </a:p>
          <a:p>
            <a:pPr marL="0" indent="0">
              <a:buNone/>
            </a:pPr>
            <a:endParaRPr lang="en-ZA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ZA" sz="2400" dirty="0" smtClean="0"/>
              <a:t>Analyse historical data for change</a:t>
            </a:r>
          </a:p>
          <a:p>
            <a:pPr marL="914400" lvl="1" indent="-514350"/>
            <a:r>
              <a:rPr lang="en-ZA" sz="2400" dirty="0"/>
              <a:t>a</a:t>
            </a:r>
            <a:r>
              <a:rPr lang="en-ZA" sz="2400" dirty="0" smtClean="0"/>
              <a:t>nnual rainfall</a:t>
            </a:r>
          </a:p>
          <a:p>
            <a:pPr marL="914400" lvl="1" indent="-514350"/>
            <a:r>
              <a:rPr lang="en-ZA" sz="2400" dirty="0" smtClean="0"/>
              <a:t>maximum temperatures</a:t>
            </a:r>
          </a:p>
          <a:p>
            <a:pPr marL="914400" lvl="1" indent="-514350"/>
            <a:r>
              <a:rPr lang="en-ZA" sz="2400" dirty="0" smtClean="0"/>
              <a:t>minimum temperatures</a:t>
            </a:r>
          </a:p>
          <a:p>
            <a:pPr marL="514350" indent="-514350"/>
            <a:r>
              <a:rPr lang="en-ZA" sz="2400" dirty="0" smtClean="0"/>
              <a:t>Should see that large variability in weather from one year to the next makes it very difficult to detect </a:t>
            </a:r>
            <a:r>
              <a:rPr lang="en-ZA" sz="2400" dirty="0" smtClean="0"/>
              <a:t>change</a:t>
            </a:r>
            <a:endParaRPr lang="en-ZA" sz="2400" dirty="0" smtClean="0"/>
          </a:p>
          <a:p>
            <a:endParaRPr lang="en-ZA" sz="2400" dirty="0" smtClean="0"/>
          </a:p>
          <a:p>
            <a:pPr lvl="2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49589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6: Climate Change</a:t>
            </a:r>
            <a:endParaRPr lang="en-Z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844824"/>
            <a:ext cx="655955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202077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u="sng" dirty="0" smtClean="0"/>
              <a:t>Phalaborwa Rainfall (1995 to present)</a:t>
            </a:r>
            <a:endParaRPr lang="en-ZA" sz="2000" u="sng" dirty="0"/>
          </a:p>
        </p:txBody>
      </p:sp>
    </p:spTree>
    <p:extLst>
      <p:ext uri="{BB962C8B-B14F-4D97-AF65-F5344CB8AC3E}">
        <p14:creationId xmlns:p14="http://schemas.microsoft.com/office/powerpoint/2010/main" val="419454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5" y="116632"/>
            <a:ext cx="885698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6: Climate Change</a:t>
            </a:r>
            <a:endParaRPr lang="en-ZA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5955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76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5" y="116632"/>
            <a:ext cx="885698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6: Climate Change</a:t>
            </a:r>
            <a:endParaRPr lang="en-ZA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5955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94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CLIMATE. </a:t>
            </a:r>
            <a:r>
              <a:rPr lang="en-ZA" u="sng" dirty="0" smtClean="0"/>
              <a:t>EXERCISE 6: Climate Change</a:t>
            </a:r>
            <a:endParaRPr lang="en-ZA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320977" cy="44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76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ZA" sz="5400" dirty="0" smtClean="0"/>
              <a:t>Other ideas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Reading synoptic charts</a:t>
            </a:r>
          </a:p>
          <a:p>
            <a:pPr lvl="1"/>
            <a:r>
              <a:rPr lang="en-ZA" dirty="0" smtClean="0"/>
              <a:t>daily charts available on internet</a:t>
            </a:r>
          </a:p>
          <a:p>
            <a:pPr lvl="1"/>
            <a:r>
              <a:rPr lang="en-ZA" dirty="0" smtClean="0"/>
              <a:t>compare with wind and pressure recorded at school</a:t>
            </a:r>
          </a:p>
          <a:p>
            <a:r>
              <a:rPr lang="en-ZA" dirty="0" smtClean="0"/>
              <a:t>Relating weather to society</a:t>
            </a:r>
          </a:p>
          <a:p>
            <a:pPr lvl="1"/>
            <a:r>
              <a:rPr lang="en-ZA" dirty="0" smtClean="0"/>
              <a:t>measure growth of fruit trees / crops in home gardens, and relate to weather</a:t>
            </a:r>
          </a:p>
          <a:p>
            <a:pPr lvl="1"/>
            <a:r>
              <a:rPr lang="en-ZA" dirty="0" smtClean="0"/>
              <a:t>compare annual rainfall to grass </a:t>
            </a:r>
            <a:r>
              <a:rPr lang="en-ZA" dirty="0" smtClean="0"/>
              <a:t>production</a:t>
            </a:r>
          </a:p>
          <a:p>
            <a:pPr lvl="1"/>
            <a:r>
              <a:rPr lang="en-ZA" dirty="0" smtClean="0"/>
              <a:t>interview members of local community to ask if they think the </a:t>
            </a:r>
            <a:r>
              <a:rPr lang="en-ZA" dirty="0" smtClean="0"/>
              <a:t>climate is changing</a:t>
            </a:r>
          </a:p>
          <a:p>
            <a:pPr lvl="2"/>
            <a:r>
              <a:rPr lang="en-ZA" dirty="0" smtClean="0"/>
              <a:t>particular those affected by rainfall (e.g. small-scale farmers, game farm managers)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653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WAY FORWARD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Installing and maintaining stations</a:t>
            </a:r>
          </a:p>
          <a:p>
            <a:pPr lvl="1"/>
            <a:r>
              <a:rPr lang="en-ZA" dirty="0" smtClean="0"/>
              <a:t>downloading data</a:t>
            </a:r>
            <a:r>
              <a:rPr lang="en-ZA" dirty="0" smtClean="0"/>
              <a:t>?</a:t>
            </a:r>
          </a:p>
          <a:p>
            <a:pPr lvl="1"/>
            <a:r>
              <a:rPr lang="en-ZA" dirty="0" smtClean="0"/>
              <a:t>which teacher at your school will be responsible?</a:t>
            </a:r>
            <a:endParaRPr lang="en-ZA" dirty="0" smtClean="0"/>
          </a:p>
          <a:p>
            <a:r>
              <a:rPr lang="en-ZA" dirty="0" smtClean="0"/>
              <a:t>Develop current exercises?</a:t>
            </a:r>
          </a:p>
          <a:p>
            <a:pPr lvl="1"/>
            <a:r>
              <a:rPr lang="en-ZA" dirty="0" smtClean="0"/>
              <a:t>Computer-based (Excel) or paper-based?</a:t>
            </a:r>
          </a:p>
          <a:p>
            <a:r>
              <a:rPr lang="en-ZA" dirty="0" smtClean="0"/>
              <a:t>More ideas for classroom exercises / projects</a:t>
            </a:r>
          </a:p>
          <a:p>
            <a:r>
              <a:rPr lang="en-ZA" dirty="0" smtClean="0"/>
              <a:t>ESKOM and </a:t>
            </a:r>
            <a:r>
              <a:rPr lang="en-ZA" dirty="0" err="1" smtClean="0"/>
              <a:t>TriTech</a:t>
            </a:r>
            <a:r>
              <a:rPr lang="en-ZA" dirty="0" smtClean="0"/>
              <a:t> projects</a:t>
            </a:r>
          </a:p>
          <a:p>
            <a:pPr lvl="1"/>
            <a:r>
              <a:rPr lang="en-ZA" dirty="0" smtClean="0"/>
              <a:t>We can assist learners </a:t>
            </a:r>
            <a:r>
              <a:rPr lang="en-ZA" dirty="0" smtClean="0"/>
              <a:t>with projects that </a:t>
            </a:r>
            <a:r>
              <a:rPr lang="en-ZA" dirty="0" smtClean="0"/>
              <a:t>make use of </a:t>
            </a:r>
            <a:r>
              <a:rPr lang="en-ZA" dirty="0" smtClean="0"/>
              <a:t>weather</a:t>
            </a:r>
            <a:r>
              <a:rPr lang="en-ZA" dirty="0"/>
              <a:t> </a:t>
            </a:r>
            <a:r>
              <a:rPr lang="en-ZA" dirty="0" smtClean="0"/>
              <a:t>or</a:t>
            </a:r>
            <a:r>
              <a:rPr lang="en-ZA" dirty="0" smtClean="0"/>
              <a:t> </a:t>
            </a:r>
            <a:r>
              <a:rPr lang="en-ZA" dirty="0" smtClean="0"/>
              <a:t>climate data</a:t>
            </a:r>
          </a:p>
          <a:p>
            <a:pPr lvl="3"/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106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225" y="1773238"/>
            <a:ext cx="6503194" cy="4886325"/>
          </a:xfrm>
        </p:spPr>
        <p:txBody>
          <a:bodyPr/>
          <a:lstStyle/>
          <a:p>
            <a:r>
              <a:rPr lang="en-US" altLang="en-US" sz="2800" i="1" dirty="0" smtClean="0"/>
              <a:t>A comprehensive, sustained, </a:t>
            </a:r>
            <a:r>
              <a:rPr lang="en-US" altLang="en-US" sz="2800" i="1" dirty="0" err="1" smtClean="0"/>
              <a:t>co-ordinated</a:t>
            </a:r>
            <a:r>
              <a:rPr lang="en-US" altLang="en-US" sz="2800" i="1" dirty="0" smtClean="0"/>
              <a:t> and responsive South African earth observation network that delivers </a:t>
            </a:r>
            <a:r>
              <a:rPr lang="en-US" altLang="en-US" sz="2800" b="1" i="1" dirty="0" smtClean="0"/>
              <a:t>long-term reliable data</a:t>
            </a:r>
            <a:r>
              <a:rPr lang="en-US" altLang="en-US" sz="2800" i="1" dirty="0" smtClean="0"/>
              <a:t> for scientific research and informs decision-making</a:t>
            </a:r>
            <a:endParaRPr lang="en-US" altLang="en-US" sz="2800" dirty="0" smtClean="0"/>
          </a:p>
          <a:p>
            <a:r>
              <a:rPr lang="en-US" altLang="en-US" sz="2800" dirty="0" smtClean="0"/>
              <a:t>A network, not a funding organization</a:t>
            </a:r>
          </a:p>
          <a:p>
            <a:pPr lvl="1"/>
            <a:r>
              <a:rPr lang="en-US" altLang="en-US" sz="2400" dirty="0" smtClean="0"/>
              <a:t>Facilities for long-term research</a:t>
            </a:r>
          </a:p>
          <a:p>
            <a:pPr lvl="1"/>
            <a:r>
              <a:rPr lang="en-US" altLang="en-US" sz="2400" dirty="0" smtClean="0"/>
              <a:t>Co-ordination</a:t>
            </a:r>
          </a:p>
          <a:p>
            <a:pPr lvl="1"/>
            <a:r>
              <a:rPr lang="en-US" altLang="en-US" sz="2400" dirty="0" smtClean="0"/>
              <a:t>Synthesis</a:t>
            </a:r>
          </a:p>
          <a:p>
            <a:r>
              <a:rPr lang="en-US" altLang="en-US" u="sng" dirty="0">
                <a:solidFill>
                  <a:srgbClr val="FF0000"/>
                </a:solidFill>
              </a:rPr>
              <a:t>www.saeon.ac.za</a:t>
            </a:r>
          </a:p>
          <a:p>
            <a:pPr lvl="1"/>
            <a:endParaRPr lang="en-US" altLang="en-US" sz="2400" dirty="0" smtClean="0"/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113338"/>
            <a:ext cx="4414838" cy="154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2" name="Picture 4" descr="NR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963" y="2740025"/>
            <a:ext cx="1938337" cy="136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3" name="AutoShape 5"/>
          <p:cNvSpPr>
            <a:spLocks noChangeArrowheads="1"/>
          </p:cNvSpPr>
          <p:nvPr/>
        </p:nvSpPr>
        <p:spPr bwMode="auto">
          <a:xfrm flipV="1">
            <a:off x="7732713" y="1773238"/>
            <a:ext cx="433387" cy="746125"/>
          </a:xfrm>
          <a:prstGeom prst="downArrow">
            <a:avLst>
              <a:gd name="adj1" fmla="val 50000"/>
              <a:gd name="adj2" fmla="val 430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ZA">
              <a:solidFill>
                <a:srgbClr val="000000"/>
              </a:solidFill>
            </a:endParaRPr>
          </a:p>
        </p:txBody>
      </p:sp>
      <p:sp>
        <p:nvSpPr>
          <p:cNvPr id="380934" name="AutoShape 6"/>
          <p:cNvSpPr>
            <a:spLocks noChangeArrowheads="1"/>
          </p:cNvSpPr>
          <p:nvPr/>
        </p:nvSpPr>
        <p:spPr bwMode="auto">
          <a:xfrm flipV="1">
            <a:off x="7777163" y="4276725"/>
            <a:ext cx="433387" cy="763588"/>
          </a:xfrm>
          <a:prstGeom prst="downArrow">
            <a:avLst>
              <a:gd name="adj1" fmla="val 50000"/>
              <a:gd name="adj2" fmla="val 4404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ZA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244011"/>
            <a:ext cx="5845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00"/>
                </a:solidFill>
              </a:rPr>
              <a:t>The South African </a:t>
            </a:r>
            <a:r>
              <a:rPr lang="en-US" altLang="en-US" sz="3200" b="1" dirty="0">
                <a:solidFill>
                  <a:srgbClr val="000000"/>
                </a:solidFill>
              </a:rPr>
              <a:t>Environmental</a:t>
            </a:r>
            <a:r>
              <a:rPr lang="en-US" altLang="en-US" sz="3200" dirty="0">
                <a:solidFill>
                  <a:srgbClr val="000000"/>
                </a:solidFill>
              </a:rPr>
              <a:t> Observation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9500" y="244011"/>
            <a:ext cx="2857727" cy="1203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pic>
        <p:nvPicPr>
          <p:cNvPr id="380935" name="Picture 7" descr="SAEON logo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963" y="118609"/>
            <a:ext cx="2078264" cy="154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USEFUL WEBSITES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Autofit/>
          </a:bodyPr>
          <a:lstStyle/>
          <a:p>
            <a:r>
              <a:rPr lang="en-ZA" sz="1800" dirty="0" smtClean="0"/>
              <a:t>Weather forecasts</a:t>
            </a:r>
          </a:p>
          <a:p>
            <a:pPr lvl="1"/>
            <a:r>
              <a:rPr lang="en-ZA" sz="1400" dirty="0">
                <a:hlinkClick r:id="rId2"/>
              </a:rPr>
              <a:t>http://</a:t>
            </a:r>
            <a:r>
              <a:rPr lang="en-ZA" sz="1400" dirty="0" smtClean="0">
                <a:hlinkClick r:id="rId2"/>
              </a:rPr>
              <a:t>weatherphotos.co.za</a:t>
            </a:r>
            <a:endParaRPr lang="en-ZA" sz="1400" dirty="0" smtClean="0"/>
          </a:p>
          <a:p>
            <a:pPr lvl="1"/>
            <a:r>
              <a:rPr lang="en-ZA" sz="1400" dirty="0">
                <a:hlinkClick r:id="rId3"/>
              </a:rPr>
              <a:t>http://www.yr.no/place/South_Africa/Limpopo/Phalaborwa_Hek</a:t>
            </a:r>
            <a:r>
              <a:rPr lang="en-ZA" sz="1400" dirty="0" smtClean="0">
                <a:hlinkClick r:id="rId3"/>
              </a:rPr>
              <a:t>/</a:t>
            </a:r>
            <a:endParaRPr lang="en-ZA" sz="1400" dirty="0" smtClean="0"/>
          </a:p>
          <a:p>
            <a:pPr lvl="1"/>
            <a:r>
              <a:rPr lang="en-ZA" sz="1400" dirty="0">
                <a:hlinkClick r:id="rId4"/>
              </a:rPr>
              <a:t>http://</a:t>
            </a:r>
            <a:r>
              <a:rPr lang="en-ZA" sz="1400" dirty="0" smtClean="0">
                <a:hlinkClick r:id="rId4"/>
              </a:rPr>
              <a:t>www.windfinder.com/forecast/phalaborwa</a:t>
            </a:r>
            <a:endParaRPr lang="en-ZA" sz="1400" dirty="0" smtClean="0"/>
          </a:p>
          <a:p>
            <a:pPr lvl="1"/>
            <a:r>
              <a:rPr lang="en-ZA" sz="1400" dirty="0">
                <a:hlinkClick r:id="rId5"/>
              </a:rPr>
              <a:t>http://www.weathersa.co.za</a:t>
            </a:r>
            <a:r>
              <a:rPr lang="en-ZA" sz="1400" dirty="0" smtClean="0">
                <a:hlinkClick r:id="rId5"/>
              </a:rPr>
              <a:t>/</a:t>
            </a:r>
            <a:endParaRPr lang="en-ZA" sz="1400" dirty="0"/>
          </a:p>
          <a:p>
            <a:r>
              <a:rPr lang="en-ZA" sz="1800" dirty="0" smtClean="0"/>
              <a:t>Ideas for classroom lessons or projects</a:t>
            </a:r>
          </a:p>
          <a:p>
            <a:pPr lvl="1"/>
            <a:r>
              <a:rPr lang="en-ZA" sz="1400" dirty="0">
                <a:hlinkClick r:id="rId6"/>
              </a:rPr>
              <a:t>http://www.srh.noaa.gov/jetstream/matrix.htm</a:t>
            </a:r>
          </a:p>
          <a:p>
            <a:pPr lvl="1"/>
            <a:r>
              <a:rPr lang="en-ZA" sz="1400" dirty="0">
                <a:hlinkClick r:id="rId7"/>
              </a:rPr>
              <a:t>http://</a:t>
            </a:r>
            <a:r>
              <a:rPr lang="en-ZA" sz="1400" dirty="0" smtClean="0">
                <a:hlinkClick r:id="rId7"/>
              </a:rPr>
              <a:t>www.metlink.org/wp-content/uploads/2013/11/work_schemes/lesson2_pritchard.pdf</a:t>
            </a:r>
            <a:endParaRPr lang="en-ZA" sz="1400" dirty="0" smtClean="0"/>
          </a:p>
          <a:p>
            <a:pPr lvl="1"/>
            <a:r>
              <a:rPr lang="en-ZA" sz="1400" dirty="0">
                <a:hlinkClick r:id="rId8"/>
              </a:rPr>
              <a:t>https://www.teachengineering.org/view_activity.php?url=collection/cub_/</a:t>
            </a:r>
            <a:r>
              <a:rPr lang="en-ZA" sz="1400" dirty="0" smtClean="0">
                <a:hlinkClick r:id="rId8"/>
              </a:rPr>
              <a:t>activities/cub_weather/cub_weather_lesson04_activity1.xml</a:t>
            </a:r>
            <a:endParaRPr lang="en-ZA" sz="1400" dirty="0" smtClean="0"/>
          </a:p>
          <a:p>
            <a:pPr lvl="1"/>
            <a:r>
              <a:rPr lang="en-ZA" sz="1400" dirty="0">
                <a:hlinkClick r:id="rId9"/>
              </a:rPr>
              <a:t>http://</a:t>
            </a:r>
            <a:r>
              <a:rPr lang="en-ZA" sz="1400" dirty="0" smtClean="0">
                <a:hlinkClick r:id="rId9"/>
              </a:rPr>
              <a:t>www.weatherwizkids.com/weather-experiments.htm</a:t>
            </a:r>
            <a:endParaRPr lang="en-ZA" sz="1400" dirty="0" smtClean="0"/>
          </a:p>
          <a:p>
            <a:r>
              <a:rPr lang="en-ZA" sz="1800" dirty="0" smtClean="0"/>
              <a:t>Info on global climate change</a:t>
            </a:r>
          </a:p>
          <a:p>
            <a:pPr lvl="1"/>
            <a:r>
              <a:rPr lang="en-ZA" sz="1400" dirty="0" smtClean="0">
                <a:hlinkClick r:id="rId6"/>
              </a:rPr>
              <a:t>http</a:t>
            </a:r>
            <a:r>
              <a:rPr lang="en-ZA" sz="1400" dirty="0">
                <a:hlinkClick r:id="rId6"/>
              </a:rPr>
              <a:t>://</a:t>
            </a:r>
            <a:r>
              <a:rPr lang="en-ZA" sz="1400" dirty="0" smtClean="0">
                <a:hlinkClick r:id="rId6"/>
              </a:rPr>
              <a:t>eo.ucar.edu/educators/ClimateDiscovery/ESS.htm</a:t>
            </a:r>
            <a:endParaRPr lang="en-ZA" sz="1400" dirty="0" smtClean="0"/>
          </a:p>
          <a:p>
            <a:pPr lvl="1"/>
            <a:r>
              <a:rPr lang="en-ZA" sz="1400" dirty="0">
                <a:hlinkClick r:id="rId10"/>
              </a:rPr>
              <a:t>http://www.wunderground.com/climate</a:t>
            </a:r>
            <a:r>
              <a:rPr lang="en-ZA" sz="1400" dirty="0" smtClean="0">
                <a:hlinkClick r:id="rId10"/>
              </a:rPr>
              <a:t>/</a:t>
            </a:r>
            <a:endParaRPr lang="en-ZA" sz="1400" dirty="0" smtClean="0"/>
          </a:p>
          <a:p>
            <a:pPr lvl="1"/>
            <a:r>
              <a:rPr lang="en-ZA" sz="1400" dirty="0">
                <a:hlinkClick r:id="rId11"/>
              </a:rPr>
              <a:t>https://www.koshland-science-museum.org/explore-the-science/earth-lab#.</a:t>
            </a:r>
            <a:r>
              <a:rPr lang="en-ZA" sz="1400" dirty="0" smtClean="0">
                <a:hlinkClick r:id="rId11"/>
              </a:rPr>
              <a:t>VO13C3yVI9Y</a:t>
            </a:r>
            <a:endParaRPr lang="en-ZA" sz="1400" dirty="0" smtClean="0"/>
          </a:p>
          <a:p>
            <a:pPr lvl="1"/>
            <a:endParaRPr lang="en-ZA" sz="1400" dirty="0"/>
          </a:p>
          <a:p>
            <a:endParaRPr lang="en-ZA" sz="1800" dirty="0" smtClean="0"/>
          </a:p>
          <a:p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63784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188"/>
            <a:ext cx="6259854" cy="909637"/>
          </a:xfrm>
        </p:spPr>
        <p:txBody>
          <a:bodyPr/>
          <a:lstStyle/>
          <a:p>
            <a:r>
              <a:rPr lang="en-US" altLang="en-US" sz="6600" dirty="0" smtClean="0"/>
              <a:t>SAEON Nodes</a:t>
            </a:r>
          </a:p>
        </p:txBody>
      </p:sp>
      <p:grpSp>
        <p:nvGrpSpPr>
          <p:cNvPr id="381955" name="Group 3"/>
          <p:cNvGrpSpPr>
            <a:grpSpLocks/>
          </p:cNvGrpSpPr>
          <p:nvPr/>
        </p:nvGrpSpPr>
        <p:grpSpPr bwMode="auto">
          <a:xfrm>
            <a:off x="1414463" y="1631950"/>
            <a:ext cx="6699250" cy="5087938"/>
            <a:chOff x="76" y="1028"/>
            <a:chExt cx="4220" cy="3205"/>
          </a:xfrm>
        </p:grpSpPr>
        <p:pic>
          <p:nvPicPr>
            <p:cNvPr id="381956" name="Picture 4" descr="SA relief ma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028"/>
              <a:ext cx="4159" cy="3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1957" name="Text Box 5"/>
            <p:cNvSpPr txBox="1">
              <a:spLocks noChangeArrowheads="1"/>
            </p:cNvSpPr>
            <p:nvPr/>
          </p:nvSpPr>
          <p:spPr bwMode="auto">
            <a:xfrm>
              <a:off x="3506" y="2488"/>
              <a:ext cx="7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b="1">
                  <a:solidFill>
                    <a:srgbClr val="FFFFFF"/>
                  </a:solidFill>
                  <a:cs typeface="Arial" charset="0"/>
                </a:rPr>
                <a:t>Savanna</a:t>
              </a:r>
              <a:endParaRPr lang="en-ZA" altLang="en-US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2176" y="3949"/>
              <a:ext cx="7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ZA" altLang="en-US" sz="1600" b="1">
                  <a:solidFill>
                    <a:srgbClr val="FFFFFF"/>
                  </a:solidFill>
                  <a:cs typeface="Arial" charset="0"/>
                </a:rPr>
                <a:t>Fynbos</a:t>
              </a:r>
            </a:p>
          </p:txBody>
        </p:sp>
        <p:sp>
          <p:nvSpPr>
            <p:cNvPr id="381959" name="Text Box 7"/>
            <p:cNvSpPr txBox="1">
              <a:spLocks noChangeArrowheads="1"/>
            </p:cNvSpPr>
            <p:nvPr/>
          </p:nvSpPr>
          <p:spPr bwMode="auto">
            <a:xfrm>
              <a:off x="77" y="3427"/>
              <a:ext cx="106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solidFill>
                    <a:srgbClr val="FFFFFF"/>
                  </a:solidFill>
                  <a:cs typeface="Arial" charset="0"/>
                </a:rPr>
                <a:t>Marine-Offshore </a:t>
              </a:r>
            </a:p>
          </p:txBody>
        </p:sp>
        <p:sp>
          <p:nvSpPr>
            <p:cNvPr id="381960" name="Text Box 8"/>
            <p:cNvSpPr txBox="1">
              <a:spLocks noChangeArrowheads="1"/>
            </p:cNvSpPr>
            <p:nvPr/>
          </p:nvSpPr>
          <p:spPr bwMode="auto">
            <a:xfrm>
              <a:off x="2921" y="3745"/>
              <a:ext cx="12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ZA" altLang="en-US" sz="1600" b="1">
                  <a:solidFill>
                    <a:srgbClr val="FFFFFF"/>
                  </a:solidFill>
                  <a:cs typeface="Arial" charset="0"/>
                </a:rPr>
                <a:t>Coastal-Inshore</a:t>
              </a:r>
            </a:p>
          </p:txBody>
        </p:sp>
        <p:sp>
          <p:nvSpPr>
            <p:cNvPr id="381961" name="Text Box 9"/>
            <p:cNvSpPr txBox="1">
              <a:spLocks noChangeArrowheads="1"/>
            </p:cNvSpPr>
            <p:nvPr/>
          </p:nvSpPr>
          <p:spPr bwMode="auto">
            <a:xfrm>
              <a:off x="228" y="2329"/>
              <a:ext cx="6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ZA" altLang="en-US" sz="1600" b="1">
                  <a:solidFill>
                    <a:srgbClr val="FFFFFF"/>
                  </a:solidFill>
                  <a:cs typeface="Arial" charset="0"/>
                </a:rPr>
                <a:t>Arid Lands</a:t>
              </a:r>
            </a:p>
          </p:txBody>
        </p:sp>
        <p:sp>
          <p:nvSpPr>
            <p:cNvPr id="381962" name="Text Box 10"/>
            <p:cNvSpPr txBox="1">
              <a:spLocks noChangeArrowheads="1"/>
            </p:cNvSpPr>
            <p:nvPr/>
          </p:nvSpPr>
          <p:spPr bwMode="auto">
            <a:xfrm>
              <a:off x="1407" y="2143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FF"/>
                  </a:solidFill>
                  <a:cs typeface="Arial" charset="0"/>
                </a:rPr>
                <a:t>National Office</a:t>
              </a:r>
            </a:p>
          </p:txBody>
        </p:sp>
        <p:sp>
          <p:nvSpPr>
            <p:cNvPr id="381963" name="Line 11"/>
            <p:cNvSpPr>
              <a:spLocks noChangeShapeType="1"/>
            </p:cNvSpPr>
            <p:nvPr/>
          </p:nvSpPr>
          <p:spPr bwMode="auto">
            <a:xfrm>
              <a:off x="2045" y="2387"/>
              <a:ext cx="680" cy="13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4" name="Line 12"/>
            <p:cNvSpPr>
              <a:spLocks noChangeShapeType="1"/>
            </p:cNvSpPr>
            <p:nvPr/>
          </p:nvSpPr>
          <p:spPr bwMode="auto">
            <a:xfrm>
              <a:off x="524" y="2712"/>
              <a:ext cx="770" cy="106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5" name="Line 13"/>
            <p:cNvSpPr>
              <a:spLocks noChangeShapeType="1"/>
            </p:cNvSpPr>
            <p:nvPr/>
          </p:nvSpPr>
          <p:spPr bwMode="auto">
            <a:xfrm rot="-1271763" flipH="1" flipV="1">
              <a:off x="3170" y="2261"/>
              <a:ext cx="322" cy="41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6" name="Line 14"/>
            <p:cNvSpPr>
              <a:spLocks noChangeShapeType="1"/>
            </p:cNvSpPr>
            <p:nvPr/>
          </p:nvSpPr>
          <p:spPr bwMode="auto">
            <a:xfrm rot="462673" flipH="1" flipV="1">
              <a:off x="3136" y="3005"/>
              <a:ext cx="222" cy="13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7" name="Line 15"/>
            <p:cNvSpPr>
              <a:spLocks noChangeShapeType="1"/>
            </p:cNvSpPr>
            <p:nvPr/>
          </p:nvSpPr>
          <p:spPr bwMode="auto">
            <a:xfrm rot="2368752" flipH="1">
              <a:off x="2472" y="3668"/>
              <a:ext cx="463" cy="21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8" name="Line 16"/>
            <p:cNvSpPr>
              <a:spLocks noChangeShapeType="1"/>
            </p:cNvSpPr>
            <p:nvPr/>
          </p:nvSpPr>
          <p:spPr bwMode="auto">
            <a:xfrm flipH="1" flipV="1">
              <a:off x="1309" y="3885"/>
              <a:ext cx="865" cy="15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69" name="Line 17"/>
            <p:cNvSpPr>
              <a:spLocks noChangeShapeType="1"/>
            </p:cNvSpPr>
            <p:nvPr/>
          </p:nvSpPr>
          <p:spPr bwMode="auto">
            <a:xfrm>
              <a:off x="661" y="3588"/>
              <a:ext cx="619" cy="25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>
                <a:solidFill>
                  <a:srgbClr val="000000"/>
                </a:solidFill>
              </a:endParaRPr>
            </a:p>
          </p:txBody>
        </p:sp>
        <p:sp>
          <p:nvSpPr>
            <p:cNvPr id="381970" name="Text Box 18"/>
            <p:cNvSpPr txBox="1">
              <a:spLocks noChangeArrowheads="1"/>
            </p:cNvSpPr>
            <p:nvPr/>
          </p:nvSpPr>
          <p:spPr bwMode="auto">
            <a:xfrm>
              <a:off x="3320" y="3000"/>
              <a:ext cx="97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FFFFFF"/>
                  </a:solidFill>
                  <a:cs typeface="Arial" charset="0"/>
                </a:rPr>
                <a:t>Grasslands / </a:t>
              </a:r>
            </a:p>
            <a:p>
              <a:pPr eaLnBrk="0" hangingPunct="0"/>
              <a:r>
                <a:rPr lang="en-US" altLang="en-US" sz="1400" b="1">
                  <a:solidFill>
                    <a:srgbClr val="FFFFFF"/>
                  </a:solidFill>
                  <a:cs typeface="Arial" charset="0"/>
                </a:rPr>
                <a:t>Forests/</a:t>
              </a:r>
            </a:p>
            <a:p>
              <a:pPr eaLnBrk="0" hangingPunct="0"/>
              <a:r>
                <a:rPr lang="en-US" altLang="en-US" sz="1400" b="1">
                  <a:solidFill>
                    <a:srgbClr val="FFFFFF"/>
                  </a:solidFill>
                  <a:cs typeface="Arial" charset="0"/>
                </a:rPr>
                <a:t>Wetlands</a:t>
              </a:r>
              <a:endParaRPr lang="en-ZA" altLang="en-US" sz="1400" b="1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7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554" y="1616852"/>
            <a:ext cx="2950446" cy="220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480"/>
            <a:ext cx="2381250" cy="16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0590"/>
            <a:ext cx="2381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8356"/>
            <a:ext cx="3413760" cy="25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0" y="68481"/>
            <a:ext cx="2089755" cy="23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0" y="2361484"/>
            <a:ext cx="1642110" cy="21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499" y="4112434"/>
            <a:ext cx="2319722" cy="173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556" y="4112434"/>
            <a:ext cx="2211996" cy="193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475" y="4112434"/>
            <a:ext cx="19145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05" y="68481"/>
            <a:ext cx="1842059" cy="2456078"/>
          </a:xfrm>
          <a:prstGeom prst="rect">
            <a:avLst/>
          </a:prstGeom>
        </p:spPr>
      </p:pic>
      <p:pic>
        <p:nvPicPr>
          <p:cNvPr id="16" name="Picture 22" descr="TLS-Samp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0" y="2524558"/>
            <a:ext cx="2473840" cy="1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330" y="5845984"/>
            <a:ext cx="1657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3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345" y="179104"/>
            <a:ext cx="5074977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SAEON </a:t>
            </a:r>
            <a:r>
              <a:rPr lang="en-ZA" dirty="0" err="1" smtClean="0"/>
              <a:t>Ndlovu</a:t>
            </a:r>
            <a:r>
              <a:rPr lang="en-ZA" dirty="0" smtClean="0"/>
              <a:t> Node</a:t>
            </a:r>
            <a:endParaRPr lang="en-ZA" dirty="0"/>
          </a:p>
        </p:txBody>
      </p:sp>
      <p:pic>
        <p:nvPicPr>
          <p:cNvPr id="6" name="Picture 9" descr="logo_original (2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8" y="159652"/>
            <a:ext cx="1092327" cy="12605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1800" y="1634580"/>
            <a:ext cx="5499100" cy="522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92752"/>
            <a:ext cx="5977719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Phalaborwa area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1" y="1571757"/>
            <a:ext cx="8637669" cy="19292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LAND USE and GLOBAL CLIMATE CHANGE affect the natural environment?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services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8601" y="3651833"/>
            <a:ext cx="5444194" cy="3276656"/>
            <a:chOff x="0" y="1090248"/>
            <a:chExt cx="9157648" cy="5795136"/>
          </a:xfrm>
        </p:grpSpPr>
        <p:pic>
          <p:nvPicPr>
            <p:cNvPr id="5" name="Picture 2" descr="Z:\IN TRANSIT\For Tony\Skukuza 2013 Mar\Talk\Phalaborwa all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0248"/>
              <a:ext cx="9144000" cy="579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4218582" y="2804908"/>
              <a:ext cx="673178" cy="998547"/>
            </a:xfrm>
            <a:custGeom>
              <a:avLst/>
              <a:gdLst>
                <a:gd name="connsiteX0" fmla="*/ 673178 w 673178"/>
                <a:gd name="connsiteY0" fmla="*/ 992937 h 998547"/>
                <a:gd name="connsiteX1" fmla="*/ 600250 w 673178"/>
                <a:gd name="connsiteY1" fmla="*/ 998547 h 998547"/>
                <a:gd name="connsiteX2" fmla="*/ 499273 w 673178"/>
                <a:gd name="connsiteY2" fmla="*/ 488054 h 998547"/>
                <a:gd name="connsiteX3" fmla="*/ 16829 w 673178"/>
                <a:gd name="connsiteY3" fmla="*/ 521713 h 998547"/>
                <a:gd name="connsiteX4" fmla="*/ 0 w 673178"/>
                <a:gd name="connsiteY4" fmla="*/ 0 h 998547"/>
                <a:gd name="connsiteX5" fmla="*/ 639519 w 673178"/>
                <a:gd name="connsiteY5" fmla="*/ 22439 h 998547"/>
                <a:gd name="connsiteX6" fmla="*/ 673178 w 673178"/>
                <a:gd name="connsiteY6" fmla="*/ 992937 h 9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78" h="998547">
                  <a:moveTo>
                    <a:pt x="673178" y="992937"/>
                  </a:moveTo>
                  <a:lnTo>
                    <a:pt x="600250" y="998547"/>
                  </a:lnTo>
                  <a:lnTo>
                    <a:pt x="499273" y="488054"/>
                  </a:lnTo>
                  <a:lnTo>
                    <a:pt x="16829" y="521713"/>
                  </a:lnTo>
                  <a:lnTo>
                    <a:pt x="0" y="0"/>
                  </a:lnTo>
                  <a:lnTo>
                    <a:pt x="639519" y="22439"/>
                  </a:lnTo>
                  <a:lnTo>
                    <a:pt x="673178" y="9929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276133" y="1660506"/>
              <a:ext cx="690007" cy="314149"/>
            </a:xfrm>
            <a:custGeom>
              <a:avLst/>
              <a:gdLst>
                <a:gd name="connsiteX0" fmla="*/ 0 w 690007"/>
                <a:gd name="connsiteY0" fmla="*/ 0 h 314149"/>
                <a:gd name="connsiteX1" fmla="*/ 678787 w 690007"/>
                <a:gd name="connsiteY1" fmla="*/ 11219 h 314149"/>
                <a:gd name="connsiteX2" fmla="*/ 690007 w 690007"/>
                <a:gd name="connsiteY2" fmla="*/ 314149 h 314149"/>
                <a:gd name="connsiteX3" fmla="*/ 173904 w 690007"/>
                <a:gd name="connsiteY3" fmla="*/ 274881 h 314149"/>
                <a:gd name="connsiteX4" fmla="*/ 0 w 690007"/>
                <a:gd name="connsiteY4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7" h="314149">
                  <a:moveTo>
                    <a:pt x="0" y="0"/>
                  </a:moveTo>
                  <a:lnTo>
                    <a:pt x="678787" y="11219"/>
                  </a:lnTo>
                  <a:lnTo>
                    <a:pt x="690007" y="314149"/>
                  </a:lnTo>
                  <a:lnTo>
                    <a:pt x="173904" y="27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994189" y="2300025"/>
              <a:ext cx="858302" cy="510493"/>
            </a:xfrm>
            <a:custGeom>
              <a:avLst/>
              <a:gdLst>
                <a:gd name="connsiteX0" fmla="*/ 858302 w 858302"/>
                <a:gd name="connsiteY0" fmla="*/ 499273 h 510493"/>
                <a:gd name="connsiteX1" fmla="*/ 819033 w 858302"/>
                <a:gd name="connsiteY1" fmla="*/ 67317 h 510493"/>
                <a:gd name="connsiteX2" fmla="*/ 22439 w 858302"/>
                <a:gd name="connsiteY2" fmla="*/ 0 h 510493"/>
                <a:gd name="connsiteX3" fmla="*/ 0 w 858302"/>
                <a:gd name="connsiteY3" fmla="*/ 510493 h 510493"/>
                <a:gd name="connsiteX4" fmla="*/ 246832 w 858302"/>
                <a:gd name="connsiteY4" fmla="*/ 510493 h 510493"/>
                <a:gd name="connsiteX5" fmla="*/ 858302 w 858302"/>
                <a:gd name="connsiteY5" fmla="*/ 499273 h 5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302" h="510493">
                  <a:moveTo>
                    <a:pt x="858302" y="499273"/>
                  </a:moveTo>
                  <a:lnTo>
                    <a:pt x="819033" y="67317"/>
                  </a:lnTo>
                  <a:lnTo>
                    <a:pt x="22439" y="0"/>
                  </a:lnTo>
                  <a:lnTo>
                    <a:pt x="0" y="510493"/>
                  </a:lnTo>
                  <a:lnTo>
                    <a:pt x="246832" y="510493"/>
                  </a:lnTo>
                  <a:lnTo>
                    <a:pt x="858302" y="49927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003956" y="4572000"/>
              <a:ext cx="757325" cy="1194891"/>
            </a:xfrm>
            <a:custGeom>
              <a:avLst/>
              <a:gdLst>
                <a:gd name="connsiteX0" fmla="*/ 252442 w 757325"/>
                <a:gd name="connsiteY0" fmla="*/ 0 h 1194891"/>
                <a:gd name="connsiteX1" fmla="*/ 207563 w 757325"/>
                <a:gd name="connsiteY1" fmla="*/ 78537 h 1194891"/>
                <a:gd name="connsiteX2" fmla="*/ 476834 w 757325"/>
                <a:gd name="connsiteY2" fmla="*/ 207563 h 1194891"/>
                <a:gd name="connsiteX3" fmla="*/ 504883 w 757325"/>
                <a:gd name="connsiteY3" fmla="*/ 409517 h 1194891"/>
                <a:gd name="connsiteX4" fmla="*/ 560981 w 757325"/>
                <a:gd name="connsiteY4" fmla="*/ 555372 h 1194891"/>
                <a:gd name="connsiteX5" fmla="*/ 443175 w 757325"/>
                <a:gd name="connsiteY5" fmla="*/ 729276 h 1194891"/>
                <a:gd name="connsiteX6" fmla="*/ 280491 w 757325"/>
                <a:gd name="connsiteY6" fmla="*/ 746106 h 1194891"/>
                <a:gd name="connsiteX7" fmla="*/ 123416 w 757325"/>
                <a:gd name="connsiteY7" fmla="*/ 824643 h 1194891"/>
                <a:gd name="connsiteX8" fmla="*/ 11219 w 757325"/>
                <a:gd name="connsiteY8" fmla="*/ 891961 h 1194891"/>
                <a:gd name="connsiteX9" fmla="*/ 33659 w 757325"/>
                <a:gd name="connsiteY9" fmla="*/ 992937 h 1194891"/>
                <a:gd name="connsiteX10" fmla="*/ 0 w 757325"/>
                <a:gd name="connsiteY10" fmla="*/ 1065865 h 1194891"/>
                <a:gd name="connsiteX11" fmla="*/ 5610 w 757325"/>
                <a:gd name="connsiteY11" fmla="*/ 1110744 h 1194891"/>
                <a:gd name="connsiteX12" fmla="*/ 50488 w 757325"/>
                <a:gd name="connsiteY12" fmla="*/ 1150012 h 1194891"/>
                <a:gd name="connsiteX13" fmla="*/ 173904 w 757325"/>
                <a:gd name="connsiteY13" fmla="*/ 1116353 h 1194891"/>
                <a:gd name="connsiteX14" fmla="*/ 246832 w 757325"/>
                <a:gd name="connsiteY14" fmla="*/ 1077085 h 1194891"/>
                <a:gd name="connsiteX15" fmla="*/ 314150 w 757325"/>
                <a:gd name="connsiteY15" fmla="*/ 1060255 h 1194891"/>
                <a:gd name="connsiteX16" fmla="*/ 482444 w 757325"/>
                <a:gd name="connsiteY16" fmla="*/ 1015377 h 1194891"/>
                <a:gd name="connsiteX17" fmla="*/ 532932 w 757325"/>
                <a:gd name="connsiteY17" fmla="*/ 1020987 h 1194891"/>
                <a:gd name="connsiteX18" fmla="*/ 577811 w 757325"/>
                <a:gd name="connsiteY18" fmla="*/ 1071475 h 1194891"/>
                <a:gd name="connsiteX19" fmla="*/ 673178 w 757325"/>
                <a:gd name="connsiteY19" fmla="*/ 1150012 h 1194891"/>
                <a:gd name="connsiteX20" fmla="*/ 757325 w 757325"/>
                <a:gd name="connsiteY20" fmla="*/ 1194891 h 1194891"/>
                <a:gd name="connsiteX21" fmla="*/ 751715 w 757325"/>
                <a:gd name="connsiteY21" fmla="*/ 359028 h 1194891"/>
                <a:gd name="connsiteX22" fmla="*/ 252442 w 757325"/>
                <a:gd name="connsiteY22" fmla="*/ 0 h 119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7325" h="1194891">
                  <a:moveTo>
                    <a:pt x="252442" y="0"/>
                  </a:moveTo>
                  <a:lnTo>
                    <a:pt x="207563" y="78537"/>
                  </a:lnTo>
                  <a:lnTo>
                    <a:pt x="476834" y="207563"/>
                  </a:lnTo>
                  <a:lnTo>
                    <a:pt x="504883" y="409517"/>
                  </a:lnTo>
                  <a:lnTo>
                    <a:pt x="560981" y="555372"/>
                  </a:lnTo>
                  <a:lnTo>
                    <a:pt x="443175" y="729276"/>
                  </a:lnTo>
                  <a:lnTo>
                    <a:pt x="280491" y="746106"/>
                  </a:lnTo>
                  <a:lnTo>
                    <a:pt x="123416" y="824643"/>
                  </a:lnTo>
                  <a:lnTo>
                    <a:pt x="11219" y="891961"/>
                  </a:lnTo>
                  <a:lnTo>
                    <a:pt x="33659" y="992937"/>
                  </a:lnTo>
                  <a:lnTo>
                    <a:pt x="0" y="1065865"/>
                  </a:lnTo>
                  <a:lnTo>
                    <a:pt x="5610" y="1110744"/>
                  </a:lnTo>
                  <a:lnTo>
                    <a:pt x="50488" y="1150012"/>
                  </a:lnTo>
                  <a:lnTo>
                    <a:pt x="173904" y="1116353"/>
                  </a:lnTo>
                  <a:lnTo>
                    <a:pt x="246832" y="1077085"/>
                  </a:lnTo>
                  <a:lnTo>
                    <a:pt x="314150" y="1060255"/>
                  </a:lnTo>
                  <a:lnTo>
                    <a:pt x="482444" y="1015377"/>
                  </a:lnTo>
                  <a:lnTo>
                    <a:pt x="532932" y="1020987"/>
                  </a:lnTo>
                  <a:lnTo>
                    <a:pt x="577811" y="1071475"/>
                  </a:lnTo>
                  <a:lnTo>
                    <a:pt x="673178" y="1150012"/>
                  </a:lnTo>
                  <a:lnTo>
                    <a:pt x="757325" y="1194891"/>
                  </a:lnTo>
                  <a:lnTo>
                    <a:pt x="751715" y="359028"/>
                  </a:lnTo>
                  <a:lnTo>
                    <a:pt x="25244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71725" y="5278837"/>
              <a:ext cx="875131" cy="706837"/>
            </a:xfrm>
            <a:custGeom>
              <a:avLst/>
              <a:gdLst>
                <a:gd name="connsiteX0" fmla="*/ 157075 w 875131"/>
                <a:gd name="connsiteY0" fmla="*/ 706837 h 706837"/>
                <a:gd name="connsiteX1" fmla="*/ 0 w 875131"/>
                <a:gd name="connsiteY1" fmla="*/ 297320 h 706837"/>
                <a:gd name="connsiteX2" fmla="*/ 875131 w 875131"/>
                <a:gd name="connsiteY2" fmla="*/ 0 h 706837"/>
                <a:gd name="connsiteX3" fmla="*/ 869522 w 875131"/>
                <a:gd name="connsiteY3" fmla="*/ 555372 h 706837"/>
                <a:gd name="connsiteX4" fmla="*/ 157075 w 875131"/>
                <a:gd name="connsiteY4" fmla="*/ 706837 h 70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131" h="706837">
                  <a:moveTo>
                    <a:pt x="157075" y="706837"/>
                  </a:moveTo>
                  <a:lnTo>
                    <a:pt x="0" y="297320"/>
                  </a:lnTo>
                  <a:lnTo>
                    <a:pt x="875131" y="0"/>
                  </a:lnTo>
                  <a:cubicBezTo>
                    <a:pt x="873261" y="185124"/>
                    <a:pt x="871392" y="370248"/>
                    <a:pt x="869522" y="555372"/>
                  </a:cubicBezTo>
                  <a:lnTo>
                    <a:pt x="157075" y="7068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02454" y="5783720"/>
              <a:ext cx="1907337" cy="1099524"/>
            </a:xfrm>
            <a:custGeom>
              <a:avLst/>
              <a:gdLst>
                <a:gd name="connsiteX0" fmla="*/ 22439 w 1907337"/>
                <a:gd name="connsiteY0" fmla="*/ 381468 h 1099524"/>
                <a:gd name="connsiteX1" fmla="*/ 448785 w 1907337"/>
                <a:gd name="connsiteY1" fmla="*/ 218783 h 1099524"/>
                <a:gd name="connsiteX2" fmla="*/ 1144402 w 1907337"/>
                <a:gd name="connsiteY2" fmla="*/ 44879 h 1099524"/>
                <a:gd name="connsiteX3" fmla="*/ 1385625 w 1907337"/>
                <a:gd name="connsiteY3" fmla="*/ 0 h 1099524"/>
                <a:gd name="connsiteX4" fmla="*/ 1525870 w 1907337"/>
                <a:gd name="connsiteY4" fmla="*/ 431956 h 1099524"/>
                <a:gd name="connsiteX5" fmla="*/ 1789531 w 1907337"/>
                <a:gd name="connsiteY5" fmla="*/ 392687 h 1099524"/>
                <a:gd name="connsiteX6" fmla="*/ 1907337 w 1907337"/>
                <a:gd name="connsiteY6" fmla="*/ 841473 h 1099524"/>
                <a:gd name="connsiteX7" fmla="*/ 1486601 w 1907337"/>
                <a:gd name="connsiteY7" fmla="*/ 1071475 h 1099524"/>
                <a:gd name="connsiteX8" fmla="*/ 1284648 w 1907337"/>
                <a:gd name="connsiteY8" fmla="*/ 1043426 h 1099524"/>
                <a:gd name="connsiteX9" fmla="*/ 1262209 w 1907337"/>
                <a:gd name="connsiteY9" fmla="*/ 1099524 h 1099524"/>
                <a:gd name="connsiteX10" fmla="*/ 0 w 1907337"/>
                <a:gd name="connsiteY10" fmla="*/ 1099524 h 1099524"/>
                <a:gd name="connsiteX11" fmla="*/ 22439 w 1907337"/>
                <a:gd name="connsiteY11" fmla="*/ 381468 h 10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7337" h="1099524">
                  <a:moveTo>
                    <a:pt x="22439" y="381468"/>
                  </a:moveTo>
                  <a:lnTo>
                    <a:pt x="448785" y="218783"/>
                  </a:lnTo>
                  <a:lnTo>
                    <a:pt x="1144402" y="44879"/>
                  </a:lnTo>
                  <a:lnTo>
                    <a:pt x="1385625" y="0"/>
                  </a:lnTo>
                  <a:lnTo>
                    <a:pt x="1525870" y="431956"/>
                  </a:lnTo>
                  <a:lnTo>
                    <a:pt x="1789531" y="392687"/>
                  </a:lnTo>
                  <a:lnTo>
                    <a:pt x="1907337" y="841473"/>
                  </a:lnTo>
                  <a:lnTo>
                    <a:pt x="1486601" y="1071475"/>
                  </a:lnTo>
                  <a:lnTo>
                    <a:pt x="1284648" y="1043426"/>
                  </a:lnTo>
                  <a:lnTo>
                    <a:pt x="1262209" y="1099524"/>
                  </a:lnTo>
                  <a:lnTo>
                    <a:pt x="0" y="1099524"/>
                  </a:lnTo>
                  <a:lnTo>
                    <a:pt x="22439" y="38146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3200400"/>
              <a:ext cx="1846053" cy="3683479"/>
            </a:xfrm>
            <a:custGeom>
              <a:avLst/>
              <a:gdLst>
                <a:gd name="connsiteX0" fmla="*/ 0 w 1846053"/>
                <a:gd name="connsiteY0" fmla="*/ 250166 h 3683479"/>
                <a:gd name="connsiteX1" fmla="*/ 301925 w 1846053"/>
                <a:gd name="connsiteY1" fmla="*/ 293298 h 3683479"/>
                <a:gd name="connsiteX2" fmla="*/ 1500996 w 1846053"/>
                <a:gd name="connsiteY2" fmla="*/ 0 h 3683479"/>
                <a:gd name="connsiteX3" fmla="*/ 1319842 w 1846053"/>
                <a:gd name="connsiteY3" fmla="*/ 819509 h 3683479"/>
                <a:gd name="connsiteX4" fmla="*/ 1345721 w 1846053"/>
                <a:gd name="connsiteY4" fmla="*/ 888521 h 3683479"/>
                <a:gd name="connsiteX5" fmla="*/ 1406106 w 1846053"/>
                <a:gd name="connsiteY5" fmla="*/ 897147 h 3683479"/>
                <a:gd name="connsiteX6" fmla="*/ 1423358 w 1846053"/>
                <a:gd name="connsiteY6" fmla="*/ 966158 h 3683479"/>
                <a:gd name="connsiteX7" fmla="*/ 1423358 w 1846053"/>
                <a:gd name="connsiteY7" fmla="*/ 1052423 h 3683479"/>
                <a:gd name="connsiteX8" fmla="*/ 1380226 w 1846053"/>
                <a:gd name="connsiteY8" fmla="*/ 1199072 h 3683479"/>
                <a:gd name="connsiteX9" fmla="*/ 1440611 w 1846053"/>
                <a:gd name="connsiteY9" fmla="*/ 1285336 h 3683479"/>
                <a:gd name="connsiteX10" fmla="*/ 1466491 w 1846053"/>
                <a:gd name="connsiteY10" fmla="*/ 1302589 h 3683479"/>
                <a:gd name="connsiteX11" fmla="*/ 1475117 w 1846053"/>
                <a:gd name="connsiteY11" fmla="*/ 1820174 h 3683479"/>
                <a:gd name="connsiteX12" fmla="*/ 1673525 w 1846053"/>
                <a:gd name="connsiteY12" fmla="*/ 2372264 h 3683479"/>
                <a:gd name="connsiteX13" fmla="*/ 1846053 w 1846053"/>
                <a:gd name="connsiteY13" fmla="*/ 2812211 h 3683479"/>
                <a:gd name="connsiteX14" fmla="*/ 1440611 w 1846053"/>
                <a:gd name="connsiteY14" fmla="*/ 2976113 h 3683479"/>
                <a:gd name="connsiteX15" fmla="*/ 1423358 w 1846053"/>
                <a:gd name="connsiteY15" fmla="*/ 3674853 h 3683479"/>
                <a:gd name="connsiteX16" fmla="*/ 17253 w 1846053"/>
                <a:gd name="connsiteY16" fmla="*/ 3683479 h 3683479"/>
                <a:gd name="connsiteX17" fmla="*/ 0 w 1846053"/>
                <a:gd name="connsiteY17" fmla="*/ 250166 h 368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6053" h="3683479">
                  <a:moveTo>
                    <a:pt x="0" y="250166"/>
                  </a:moveTo>
                  <a:lnTo>
                    <a:pt x="301925" y="293298"/>
                  </a:lnTo>
                  <a:lnTo>
                    <a:pt x="1500996" y="0"/>
                  </a:lnTo>
                  <a:lnTo>
                    <a:pt x="1319842" y="819509"/>
                  </a:lnTo>
                  <a:lnTo>
                    <a:pt x="1345721" y="888521"/>
                  </a:lnTo>
                  <a:lnTo>
                    <a:pt x="1406106" y="897147"/>
                  </a:lnTo>
                  <a:lnTo>
                    <a:pt x="1423358" y="966158"/>
                  </a:lnTo>
                  <a:lnTo>
                    <a:pt x="1423358" y="1052423"/>
                  </a:lnTo>
                  <a:lnTo>
                    <a:pt x="1380226" y="1199072"/>
                  </a:lnTo>
                  <a:lnTo>
                    <a:pt x="1440611" y="1285336"/>
                  </a:lnTo>
                  <a:lnTo>
                    <a:pt x="1466491" y="1302589"/>
                  </a:lnTo>
                  <a:lnTo>
                    <a:pt x="1475117" y="1820174"/>
                  </a:lnTo>
                  <a:lnTo>
                    <a:pt x="1673525" y="2372264"/>
                  </a:lnTo>
                  <a:lnTo>
                    <a:pt x="1846053" y="2812211"/>
                  </a:lnTo>
                  <a:lnTo>
                    <a:pt x="1440611" y="2976113"/>
                  </a:lnTo>
                  <a:lnTo>
                    <a:pt x="1423358" y="3674853"/>
                  </a:lnTo>
                  <a:lnTo>
                    <a:pt x="17253" y="3683479"/>
                  </a:lnTo>
                  <a:lnTo>
                    <a:pt x="0" y="25016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29447" y="5653377"/>
              <a:ext cx="3490623" cy="1224501"/>
            </a:xfrm>
            <a:custGeom>
              <a:avLst/>
              <a:gdLst>
                <a:gd name="connsiteX0" fmla="*/ 0 w 3490623"/>
                <a:gd name="connsiteY0" fmla="*/ 1208599 h 1224501"/>
                <a:gd name="connsiteX1" fmla="*/ 731520 w 3490623"/>
                <a:gd name="connsiteY1" fmla="*/ 826936 h 1224501"/>
                <a:gd name="connsiteX2" fmla="*/ 962108 w 3490623"/>
                <a:gd name="connsiteY2" fmla="*/ 763326 h 1224501"/>
                <a:gd name="connsiteX3" fmla="*/ 1049572 w 3490623"/>
                <a:gd name="connsiteY3" fmla="*/ 747423 h 1224501"/>
                <a:gd name="connsiteX4" fmla="*/ 1216550 w 3490623"/>
                <a:gd name="connsiteY4" fmla="*/ 803082 h 1224501"/>
                <a:gd name="connsiteX5" fmla="*/ 1335819 w 3490623"/>
                <a:gd name="connsiteY5" fmla="*/ 866693 h 1224501"/>
                <a:gd name="connsiteX6" fmla="*/ 1478943 w 3490623"/>
                <a:gd name="connsiteY6" fmla="*/ 850790 h 1224501"/>
                <a:gd name="connsiteX7" fmla="*/ 1765190 w 3490623"/>
                <a:gd name="connsiteY7" fmla="*/ 636105 h 1224501"/>
                <a:gd name="connsiteX8" fmla="*/ 1971923 w 3490623"/>
                <a:gd name="connsiteY8" fmla="*/ 556592 h 1224501"/>
                <a:gd name="connsiteX9" fmla="*/ 2051436 w 3490623"/>
                <a:gd name="connsiteY9" fmla="*/ 413468 h 1224501"/>
                <a:gd name="connsiteX10" fmla="*/ 2099144 w 3490623"/>
                <a:gd name="connsiteY10" fmla="*/ 135173 h 1224501"/>
                <a:gd name="connsiteX11" fmla="*/ 2329732 w 3490623"/>
                <a:gd name="connsiteY11" fmla="*/ 31806 h 1224501"/>
                <a:gd name="connsiteX12" fmla="*/ 2496710 w 3490623"/>
                <a:gd name="connsiteY12" fmla="*/ 0 h 1224501"/>
                <a:gd name="connsiteX13" fmla="*/ 2631882 w 3490623"/>
                <a:gd name="connsiteY13" fmla="*/ 159026 h 1224501"/>
                <a:gd name="connsiteX14" fmla="*/ 2798859 w 3490623"/>
                <a:gd name="connsiteY14" fmla="*/ 182880 h 1224501"/>
                <a:gd name="connsiteX15" fmla="*/ 3085106 w 3490623"/>
                <a:gd name="connsiteY15" fmla="*/ 405517 h 1224501"/>
                <a:gd name="connsiteX16" fmla="*/ 3180522 w 3490623"/>
                <a:gd name="connsiteY16" fmla="*/ 524786 h 1224501"/>
                <a:gd name="connsiteX17" fmla="*/ 3371353 w 3490623"/>
                <a:gd name="connsiteY17" fmla="*/ 779228 h 1224501"/>
                <a:gd name="connsiteX18" fmla="*/ 3482671 w 3490623"/>
                <a:gd name="connsiteY18" fmla="*/ 1065475 h 1224501"/>
                <a:gd name="connsiteX19" fmla="*/ 3490623 w 3490623"/>
                <a:gd name="connsiteY19" fmla="*/ 1224501 h 1224501"/>
                <a:gd name="connsiteX20" fmla="*/ 0 w 3490623"/>
                <a:gd name="connsiteY20" fmla="*/ 1208599 h 122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0623" h="1224501">
                  <a:moveTo>
                    <a:pt x="0" y="1208599"/>
                  </a:moveTo>
                  <a:lnTo>
                    <a:pt x="731520" y="826936"/>
                  </a:lnTo>
                  <a:lnTo>
                    <a:pt x="962108" y="763326"/>
                  </a:lnTo>
                  <a:lnTo>
                    <a:pt x="1049572" y="747423"/>
                  </a:lnTo>
                  <a:lnTo>
                    <a:pt x="1216550" y="803082"/>
                  </a:lnTo>
                  <a:lnTo>
                    <a:pt x="1335819" y="866693"/>
                  </a:lnTo>
                  <a:lnTo>
                    <a:pt x="1478943" y="850790"/>
                  </a:lnTo>
                  <a:lnTo>
                    <a:pt x="1765190" y="636105"/>
                  </a:lnTo>
                  <a:lnTo>
                    <a:pt x="1971923" y="556592"/>
                  </a:lnTo>
                  <a:lnTo>
                    <a:pt x="2051436" y="413468"/>
                  </a:lnTo>
                  <a:lnTo>
                    <a:pt x="2099144" y="135173"/>
                  </a:lnTo>
                  <a:lnTo>
                    <a:pt x="2329732" y="31806"/>
                  </a:lnTo>
                  <a:lnTo>
                    <a:pt x="2496710" y="0"/>
                  </a:lnTo>
                  <a:lnTo>
                    <a:pt x="2631882" y="159026"/>
                  </a:lnTo>
                  <a:lnTo>
                    <a:pt x="2798859" y="182880"/>
                  </a:lnTo>
                  <a:lnTo>
                    <a:pt x="3085106" y="405517"/>
                  </a:lnTo>
                  <a:lnTo>
                    <a:pt x="3180522" y="524786"/>
                  </a:lnTo>
                  <a:lnTo>
                    <a:pt x="3371353" y="779228"/>
                  </a:lnTo>
                  <a:lnTo>
                    <a:pt x="3482671" y="1065475"/>
                  </a:lnTo>
                  <a:lnTo>
                    <a:pt x="3490623" y="1224501"/>
                  </a:lnTo>
                  <a:lnTo>
                    <a:pt x="0" y="120859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2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26291" y="1459258"/>
              <a:ext cx="2941607" cy="4132053"/>
            </a:xfrm>
            <a:custGeom>
              <a:avLst/>
              <a:gdLst>
                <a:gd name="connsiteX0" fmla="*/ 345056 w 2941607"/>
                <a:gd name="connsiteY0" fmla="*/ 4132053 h 4132053"/>
                <a:gd name="connsiteX1" fmla="*/ 146649 w 2941607"/>
                <a:gd name="connsiteY1" fmla="*/ 3562709 h 4132053"/>
                <a:gd name="connsiteX2" fmla="*/ 163901 w 2941607"/>
                <a:gd name="connsiteY2" fmla="*/ 3001992 h 4132053"/>
                <a:gd name="connsiteX3" fmla="*/ 103516 w 2941607"/>
                <a:gd name="connsiteY3" fmla="*/ 2958860 h 4132053"/>
                <a:gd name="connsiteX4" fmla="*/ 103516 w 2941607"/>
                <a:gd name="connsiteY4" fmla="*/ 2872596 h 4132053"/>
                <a:gd name="connsiteX5" fmla="*/ 146649 w 2941607"/>
                <a:gd name="connsiteY5" fmla="*/ 2777706 h 4132053"/>
                <a:gd name="connsiteX6" fmla="*/ 155275 w 2941607"/>
                <a:gd name="connsiteY6" fmla="*/ 2691442 h 4132053"/>
                <a:gd name="connsiteX7" fmla="*/ 86264 w 2941607"/>
                <a:gd name="connsiteY7" fmla="*/ 2596551 h 4132053"/>
                <a:gd name="connsiteX8" fmla="*/ 0 w 2941607"/>
                <a:gd name="connsiteY8" fmla="*/ 2553419 h 4132053"/>
                <a:gd name="connsiteX9" fmla="*/ 189781 w 2941607"/>
                <a:gd name="connsiteY9" fmla="*/ 1751162 h 4132053"/>
                <a:gd name="connsiteX10" fmla="*/ 1112807 w 2941607"/>
                <a:gd name="connsiteY10" fmla="*/ 1854679 h 4132053"/>
                <a:gd name="connsiteX11" fmla="*/ 1233577 w 2941607"/>
                <a:gd name="connsiteY11" fmla="*/ 1181819 h 4132053"/>
                <a:gd name="connsiteX12" fmla="*/ 1233577 w 2941607"/>
                <a:gd name="connsiteY12" fmla="*/ 457200 h 4132053"/>
                <a:gd name="connsiteX13" fmla="*/ 1242203 w 2941607"/>
                <a:gd name="connsiteY13" fmla="*/ 17253 h 4132053"/>
                <a:gd name="connsiteX14" fmla="*/ 1854679 w 2941607"/>
                <a:gd name="connsiteY14" fmla="*/ 0 h 4132053"/>
                <a:gd name="connsiteX15" fmla="*/ 2130724 w 2941607"/>
                <a:gd name="connsiteY15" fmla="*/ 500332 h 4132053"/>
                <a:gd name="connsiteX16" fmla="*/ 2622430 w 2941607"/>
                <a:gd name="connsiteY16" fmla="*/ 517585 h 4132053"/>
                <a:gd name="connsiteX17" fmla="*/ 2631056 w 2941607"/>
                <a:gd name="connsiteY17" fmla="*/ 51759 h 4132053"/>
                <a:gd name="connsiteX18" fmla="*/ 2941607 w 2941607"/>
                <a:gd name="connsiteY18" fmla="*/ 103517 h 4132053"/>
                <a:gd name="connsiteX19" fmla="*/ 2838090 w 2941607"/>
                <a:gd name="connsiteY19" fmla="*/ 526211 h 4132053"/>
                <a:gd name="connsiteX20" fmla="*/ 2639683 w 2941607"/>
                <a:gd name="connsiteY20" fmla="*/ 552091 h 4132053"/>
                <a:gd name="connsiteX21" fmla="*/ 2320505 w 2941607"/>
                <a:gd name="connsiteY21" fmla="*/ 1285336 h 4132053"/>
                <a:gd name="connsiteX22" fmla="*/ 2113471 w 2941607"/>
                <a:gd name="connsiteY22" fmla="*/ 1966823 h 4132053"/>
                <a:gd name="connsiteX23" fmla="*/ 2035833 w 2941607"/>
                <a:gd name="connsiteY23" fmla="*/ 2794959 h 4132053"/>
                <a:gd name="connsiteX24" fmla="*/ 2001328 w 2941607"/>
                <a:gd name="connsiteY24" fmla="*/ 3183147 h 4132053"/>
                <a:gd name="connsiteX25" fmla="*/ 2078966 w 2941607"/>
                <a:gd name="connsiteY25" fmla="*/ 3476445 h 4132053"/>
                <a:gd name="connsiteX26" fmla="*/ 2027207 w 2941607"/>
                <a:gd name="connsiteY26" fmla="*/ 3648974 h 4132053"/>
                <a:gd name="connsiteX27" fmla="*/ 1897811 w 2941607"/>
                <a:gd name="connsiteY27" fmla="*/ 3631721 h 4132053"/>
                <a:gd name="connsiteX28" fmla="*/ 345056 w 2941607"/>
                <a:gd name="connsiteY28" fmla="*/ 4132053 h 413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1607" h="4132053">
                  <a:moveTo>
                    <a:pt x="345056" y="4132053"/>
                  </a:moveTo>
                  <a:lnTo>
                    <a:pt x="146649" y="3562709"/>
                  </a:lnTo>
                  <a:lnTo>
                    <a:pt x="163901" y="3001992"/>
                  </a:lnTo>
                  <a:lnTo>
                    <a:pt x="103516" y="2958860"/>
                  </a:lnTo>
                  <a:lnTo>
                    <a:pt x="103516" y="2872596"/>
                  </a:lnTo>
                  <a:lnTo>
                    <a:pt x="146649" y="2777706"/>
                  </a:lnTo>
                  <a:lnTo>
                    <a:pt x="155275" y="2691442"/>
                  </a:lnTo>
                  <a:lnTo>
                    <a:pt x="86264" y="2596551"/>
                  </a:lnTo>
                  <a:lnTo>
                    <a:pt x="0" y="2553419"/>
                  </a:lnTo>
                  <a:lnTo>
                    <a:pt x="189781" y="1751162"/>
                  </a:lnTo>
                  <a:lnTo>
                    <a:pt x="1112807" y="1854679"/>
                  </a:lnTo>
                  <a:lnTo>
                    <a:pt x="1233577" y="1181819"/>
                  </a:lnTo>
                  <a:lnTo>
                    <a:pt x="1233577" y="457200"/>
                  </a:lnTo>
                  <a:lnTo>
                    <a:pt x="1242203" y="17253"/>
                  </a:lnTo>
                  <a:lnTo>
                    <a:pt x="1854679" y="0"/>
                  </a:lnTo>
                  <a:lnTo>
                    <a:pt x="2130724" y="500332"/>
                  </a:lnTo>
                  <a:lnTo>
                    <a:pt x="2622430" y="517585"/>
                  </a:lnTo>
                  <a:lnTo>
                    <a:pt x="2631056" y="51759"/>
                  </a:lnTo>
                  <a:lnTo>
                    <a:pt x="2941607" y="103517"/>
                  </a:lnTo>
                  <a:lnTo>
                    <a:pt x="2838090" y="526211"/>
                  </a:lnTo>
                  <a:lnTo>
                    <a:pt x="2639683" y="552091"/>
                  </a:lnTo>
                  <a:lnTo>
                    <a:pt x="2320505" y="1285336"/>
                  </a:lnTo>
                  <a:lnTo>
                    <a:pt x="2113471" y="1966823"/>
                  </a:lnTo>
                  <a:lnTo>
                    <a:pt x="2035833" y="2794959"/>
                  </a:lnTo>
                  <a:lnTo>
                    <a:pt x="2001328" y="3183147"/>
                  </a:lnTo>
                  <a:lnTo>
                    <a:pt x="2078966" y="3476445"/>
                  </a:lnTo>
                  <a:lnTo>
                    <a:pt x="2027207" y="3648974"/>
                  </a:lnTo>
                  <a:lnTo>
                    <a:pt x="1897811" y="3631721"/>
                  </a:lnTo>
                  <a:lnTo>
                    <a:pt x="345056" y="4132053"/>
                  </a:lnTo>
                  <a:close/>
                </a:path>
              </a:pathLst>
            </a:custGeom>
            <a:solidFill>
              <a:srgbClr val="800000">
                <a:alpha val="1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63069" y="1091821"/>
              <a:ext cx="4394579" cy="5786651"/>
            </a:xfrm>
            <a:custGeom>
              <a:avLst/>
              <a:gdLst>
                <a:gd name="connsiteX0" fmla="*/ 0 w 4394579"/>
                <a:gd name="connsiteY0" fmla="*/ 0 h 5786651"/>
                <a:gd name="connsiteX1" fmla="*/ 4394579 w 4394579"/>
                <a:gd name="connsiteY1" fmla="*/ 13648 h 5786651"/>
                <a:gd name="connsiteX2" fmla="*/ 4367283 w 4394579"/>
                <a:gd name="connsiteY2" fmla="*/ 5786651 h 5786651"/>
                <a:gd name="connsiteX3" fmla="*/ 1828800 w 4394579"/>
                <a:gd name="connsiteY3" fmla="*/ 5773003 h 5786651"/>
                <a:gd name="connsiteX4" fmla="*/ 1705970 w 4394579"/>
                <a:gd name="connsiteY4" fmla="*/ 5349922 h 5786651"/>
                <a:gd name="connsiteX5" fmla="*/ 1569492 w 4394579"/>
                <a:gd name="connsiteY5" fmla="*/ 5145206 h 5786651"/>
                <a:gd name="connsiteX6" fmla="*/ 1405719 w 4394579"/>
                <a:gd name="connsiteY6" fmla="*/ 4981433 h 5786651"/>
                <a:gd name="connsiteX7" fmla="*/ 1241946 w 4394579"/>
                <a:gd name="connsiteY7" fmla="*/ 4831307 h 5786651"/>
                <a:gd name="connsiteX8" fmla="*/ 1078173 w 4394579"/>
                <a:gd name="connsiteY8" fmla="*/ 4735773 h 5786651"/>
                <a:gd name="connsiteX9" fmla="*/ 1009934 w 4394579"/>
                <a:gd name="connsiteY9" fmla="*/ 4694830 h 5786651"/>
                <a:gd name="connsiteX10" fmla="*/ 1037230 w 4394579"/>
                <a:gd name="connsiteY10" fmla="*/ 3807725 h 5786651"/>
                <a:gd name="connsiteX11" fmla="*/ 518615 w 4394579"/>
                <a:gd name="connsiteY11" fmla="*/ 3452883 h 5786651"/>
                <a:gd name="connsiteX12" fmla="*/ 177421 w 4394579"/>
                <a:gd name="connsiteY12" fmla="*/ 2934269 h 5786651"/>
                <a:gd name="connsiteX13" fmla="*/ 0 w 4394579"/>
                <a:gd name="connsiteY13" fmla="*/ 0 h 578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4579" h="5786651">
                  <a:moveTo>
                    <a:pt x="0" y="0"/>
                  </a:moveTo>
                  <a:lnTo>
                    <a:pt x="4394579" y="13648"/>
                  </a:lnTo>
                  <a:lnTo>
                    <a:pt x="4367283" y="5786651"/>
                  </a:lnTo>
                  <a:lnTo>
                    <a:pt x="1828800" y="5773003"/>
                  </a:lnTo>
                  <a:lnTo>
                    <a:pt x="1705970" y="5349922"/>
                  </a:lnTo>
                  <a:lnTo>
                    <a:pt x="1569492" y="5145206"/>
                  </a:lnTo>
                  <a:lnTo>
                    <a:pt x="1405719" y="4981433"/>
                  </a:lnTo>
                  <a:lnTo>
                    <a:pt x="1241946" y="4831307"/>
                  </a:lnTo>
                  <a:lnTo>
                    <a:pt x="1078173" y="4735773"/>
                  </a:lnTo>
                  <a:lnTo>
                    <a:pt x="1009934" y="4694830"/>
                  </a:lnTo>
                  <a:lnTo>
                    <a:pt x="1037230" y="3807725"/>
                  </a:lnTo>
                  <a:lnTo>
                    <a:pt x="518615" y="3452883"/>
                  </a:lnTo>
                  <a:lnTo>
                    <a:pt x="177421" y="293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00">
                <a:alpha val="12157"/>
              </a:srgb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19683" y="3730945"/>
              <a:ext cx="168545" cy="1816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7" descr="C:\SAEON\PHOTOS\PROJECTS\Phalaborwa Land Use\Rodents\2012 survey, A Deacon\Pygmy mouse (Mus minutoides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0" y="4134867"/>
            <a:ext cx="1527907" cy="114593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1.gstatic.com/images?q=tbn:ANd9GcSuxrliSnbQiaDc0iUw1jRnekxSk4FQS81LiZqva-f2CNSQlG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198" y="5033947"/>
            <a:ext cx="1589467" cy="119056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SAEON\PHOTOS\PROJECTS\Phalaborwa Land Use\Dung beetles\2011\DSCF102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73" y="5267149"/>
            <a:ext cx="1394597" cy="99356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Platysaurus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1" y="6215510"/>
            <a:ext cx="2282338" cy="70390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1" name="Picture 2" descr="H:\Camera traps\HIghlights\Camera Td3 Wild do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3807" y="4040296"/>
            <a:ext cx="1490588" cy="99654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0252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EDUCATION OUTREACH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93265" cy="49022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camps</a:t>
            </a:r>
          </a:p>
          <a:p>
            <a:pPr lvl="1"/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11 (2010 - )</a:t>
            </a:r>
          </a:p>
          <a:p>
            <a:pPr lvl="1"/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10 (2010 - )</a:t>
            </a:r>
          </a:p>
          <a:p>
            <a:pPr lvl="1"/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</a:t>
            </a:r>
            <a:r>
              <a:rPr lang="en-Z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(2011 - </a:t>
            </a:r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8 (2013 - )</a:t>
            </a:r>
          </a:p>
          <a:p>
            <a:r>
              <a:rPr lang="en-Z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School-based projects</a:t>
            </a:r>
          </a:p>
          <a:p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 workshops</a:t>
            </a:r>
          </a:p>
          <a:p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awareness</a:t>
            </a:r>
          </a:p>
          <a:p>
            <a:pPr lvl="1"/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NSW</a:t>
            </a:r>
          </a:p>
          <a:p>
            <a:r>
              <a:rPr lang="en-Z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Demostrations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university students</a:t>
            </a:r>
          </a:p>
          <a:p>
            <a:pPr lvl="1"/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Z:\Education outreach\Magoesbaskloof Grade 10 2010\CIRAD 2011 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909" y="1498600"/>
            <a:ext cx="2095669" cy="2794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Z:\Education outreach\Magoesbaskloof Grade 10 2010\CIRAD 2011 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467" y="4271168"/>
            <a:ext cx="2038513" cy="271779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Z:\Education outreach\Grade 11 2013\Daves Pics\IMG_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252" y="4517230"/>
            <a:ext cx="1853615" cy="247173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Z:\Pictures, Slides, Presentations\Education pics\Schools monitoring\Majeje\DSC_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096" y="3294704"/>
            <a:ext cx="2349253" cy="1562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700" y="1485900"/>
            <a:ext cx="2717800" cy="1867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73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91488" cy="446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SCHOOL BASED PROJECT: </a:t>
            </a:r>
            <a:br>
              <a:rPr lang="en-ZA" dirty="0" smtClean="0"/>
            </a:br>
            <a:r>
              <a:rPr lang="en-ZA" b="1" u="sng" dirty="0" smtClean="0"/>
              <a:t>WEATHER &amp; CLIMATE</a:t>
            </a:r>
            <a:endParaRPr lang="en-ZA" b="1" u="sng" dirty="0"/>
          </a:p>
        </p:txBody>
      </p:sp>
    </p:spTree>
    <p:extLst>
      <p:ext uri="{BB962C8B-B14F-4D97-AF65-F5344CB8AC3E}">
        <p14:creationId xmlns:p14="http://schemas.microsoft.com/office/powerpoint/2010/main" val="206017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RF-SAEON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1319</Words>
  <Application>Microsoft Office PowerPoint</Application>
  <PresentationFormat>On-screen Show (4:3)</PresentationFormat>
  <Paragraphs>214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NRF-SAEON theme</vt:lpstr>
      <vt:lpstr>Using Weather Data in the Classroom</vt:lpstr>
      <vt:lpstr>OUTLINE</vt:lpstr>
      <vt:lpstr>PowerPoint Presentation</vt:lpstr>
      <vt:lpstr>SAEON Nodes</vt:lpstr>
      <vt:lpstr>PowerPoint Presentation</vt:lpstr>
      <vt:lpstr>SAEON Ndlovu Node</vt:lpstr>
      <vt:lpstr>Phalaborwa area</vt:lpstr>
      <vt:lpstr>EDUCATION OUTREACH</vt:lpstr>
      <vt:lpstr>SCHOOL BASED PROJECT:  WEATHER &amp; CLIMATE</vt:lpstr>
      <vt:lpstr>Data</vt:lpstr>
      <vt:lpstr>Using the data</vt:lpstr>
      <vt:lpstr>WEATHER</vt:lpstr>
      <vt:lpstr>WEATHER. EXERCISE 1: Daily Data</vt:lpstr>
      <vt:lpstr>WEATHER. EXERCISE 2: Rainfall Events</vt:lpstr>
      <vt:lpstr>WEATHER. EXERCISE 2: Rainfall Events</vt:lpstr>
      <vt:lpstr>WEATHER. EXERCISE 2: Rainfall Events</vt:lpstr>
      <vt:lpstr>WEATHER. EXERCISE 2: Rainfall Events</vt:lpstr>
      <vt:lpstr>Extension</vt:lpstr>
      <vt:lpstr>WEATHER. EXERCISE 3: Forecasts</vt:lpstr>
      <vt:lpstr>CLIMATE. EXERCISE 4: Phalaborwa Climate</vt:lpstr>
      <vt:lpstr>CLIMATE. EXERCISE 5: Regional Climate</vt:lpstr>
      <vt:lpstr>CLIMATE. EXERCISE 5: Regional Climate</vt:lpstr>
      <vt:lpstr>CLIMATE. EXERCISE 6: Climate Change</vt:lpstr>
      <vt:lpstr>CLIMATE. EXERCISE 6: Climate Change</vt:lpstr>
      <vt:lpstr>CLIMATE. EXERCISE 6: Climate Change</vt:lpstr>
      <vt:lpstr>CLIMATE. EXERCISE 6: Climate Change</vt:lpstr>
      <vt:lpstr>CLIMATE. EXERCISE 6: Climate Change</vt:lpstr>
      <vt:lpstr>Other ideas</vt:lpstr>
      <vt:lpstr>WAY FORWARD </vt:lpstr>
      <vt:lpstr>USEFUL WEBSITES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Weather Data in the Classroom</dc:title>
  <dc:creator>Tony Swemmer</dc:creator>
  <cp:lastModifiedBy>Tony Swemmer</cp:lastModifiedBy>
  <cp:revision>96</cp:revision>
  <dcterms:created xsi:type="dcterms:W3CDTF">2015-02-23T06:19:06Z</dcterms:created>
  <dcterms:modified xsi:type="dcterms:W3CDTF">2015-02-25T07:26:10Z</dcterms:modified>
</cp:coreProperties>
</file>