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8" r:id="rId2"/>
    <p:sldId id="279" r:id="rId3"/>
    <p:sldId id="280" r:id="rId4"/>
    <p:sldId id="256" r:id="rId5"/>
    <p:sldId id="281" r:id="rId6"/>
    <p:sldId id="282" r:id="rId7"/>
    <p:sldId id="283" r:id="rId8"/>
    <p:sldId id="285" r:id="rId9"/>
    <p:sldId id="258" r:id="rId10"/>
    <p:sldId id="259" r:id="rId11"/>
    <p:sldId id="340" r:id="rId12"/>
    <p:sldId id="287" r:id="rId13"/>
    <p:sldId id="289" r:id="rId14"/>
    <p:sldId id="290" r:id="rId15"/>
    <p:sldId id="288" r:id="rId16"/>
    <p:sldId id="292" r:id="rId17"/>
    <p:sldId id="261" r:id="rId18"/>
    <p:sldId id="262" r:id="rId19"/>
    <p:sldId id="263" r:id="rId20"/>
    <p:sldId id="264" r:id="rId21"/>
    <p:sldId id="335" r:id="rId22"/>
    <p:sldId id="336" r:id="rId23"/>
    <p:sldId id="337" r:id="rId24"/>
    <p:sldId id="338" r:id="rId25"/>
    <p:sldId id="339" r:id="rId26"/>
    <p:sldId id="342" r:id="rId27"/>
    <p:sldId id="343" r:id="rId28"/>
    <p:sldId id="297" r:id="rId29"/>
    <p:sldId id="298" r:id="rId30"/>
    <p:sldId id="299" r:id="rId31"/>
    <p:sldId id="300" r:id="rId32"/>
    <p:sldId id="266" r:id="rId33"/>
    <p:sldId id="328" r:id="rId34"/>
    <p:sldId id="324" r:id="rId35"/>
    <p:sldId id="334" r:id="rId36"/>
    <p:sldId id="329" r:id="rId37"/>
    <p:sldId id="330" r:id="rId38"/>
    <p:sldId id="331" r:id="rId39"/>
    <p:sldId id="332" r:id="rId40"/>
    <p:sldId id="333" r:id="rId41"/>
    <p:sldId id="325" r:id="rId42"/>
    <p:sldId id="326" r:id="rId43"/>
    <p:sldId id="327" r:id="rId44"/>
    <p:sldId id="296" r:id="rId45"/>
    <p:sldId id="294" r:id="rId46"/>
    <p:sldId id="295" r:id="rId47"/>
    <p:sldId id="341" r:id="rId48"/>
    <p:sldId id="274" r:id="rId49"/>
    <p:sldId id="271" r:id="rId50"/>
    <p:sldId id="273" r:id="rId51"/>
    <p:sldId id="276" r:id="rId52"/>
    <p:sldId id="301" r:id="rId53"/>
    <p:sldId id="30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9" autoAdjust="0"/>
    <p:restoredTop sz="99053" autoAdjust="0"/>
  </p:normalViewPr>
  <p:slideViewPr>
    <p:cSldViewPr snapToGrid="0" snapToObjects="1">
      <p:cViewPr varScale="1">
        <p:scale>
          <a:sx n="94" d="100"/>
          <a:sy n="94" d="100"/>
        </p:scale>
        <p:origin x="-12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%20Files\G342%20SAEON\G342.1%20Management\G342.1.3%20Strategic%20Alignment\EGU%202012\G342.1.3.1%20Meta-Data%20Analysi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%20Files\G342%20SAEON\G342.1%20Management\G342.1.3%20Strategic%20Alignment\EGU%202012\G342.1.3.1%20Meta-Data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Complexity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trendline>
            <c:spPr>
              <a:ln w="31750">
                <a:solidFill>
                  <a:schemeClr val="accent6">
                    <a:lumMod val="75000"/>
                  </a:schemeClr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Sheet1!$A$2:$A$15</c:f>
              <c:numCache>
                <c:formatCode>General</c:formatCode>
                <c:ptCount val="1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8.0</c:v>
                </c:pt>
                <c:pt idx="7">
                  <c:v>16.0</c:v>
                </c:pt>
                <c:pt idx="8">
                  <c:v>32.0</c:v>
                </c:pt>
                <c:pt idx="9">
                  <c:v>64.0</c:v>
                </c:pt>
                <c:pt idx="10">
                  <c:v>128.0</c:v>
                </c:pt>
                <c:pt idx="11">
                  <c:v>256.0</c:v>
                </c:pt>
                <c:pt idx="12">
                  <c:v>512.0</c:v>
                </c:pt>
                <c:pt idx="13">
                  <c:v>1024.0</c:v>
                </c:pt>
              </c:numCache>
            </c:numRef>
          </c:xVal>
          <c:yVal>
            <c:numRef>
              <c:f>Sheet1!$B$2:$B$15</c:f>
              <c:numCache>
                <c:formatCode>General</c:formatCode>
                <c:ptCount val="14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6.0</c:v>
                </c:pt>
                <c:pt idx="4">
                  <c:v>10.0</c:v>
                </c:pt>
                <c:pt idx="5">
                  <c:v>15.0</c:v>
                </c:pt>
                <c:pt idx="6">
                  <c:v>28.0</c:v>
                </c:pt>
                <c:pt idx="7">
                  <c:v>120.0</c:v>
                </c:pt>
                <c:pt idx="8">
                  <c:v>496.0</c:v>
                </c:pt>
                <c:pt idx="9">
                  <c:v>2016.0</c:v>
                </c:pt>
                <c:pt idx="10">
                  <c:v>8128.0</c:v>
                </c:pt>
                <c:pt idx="11">
                  <c:v>32640.0</c:v>
                </c:pt>
                <c:pt idx="12">
                  <c:v>130816.0</c:v>
                </c:pt>
                <c:pt idx="13">
                  <c:v>523776.0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1714248"/>
        <c:axId val="-2081708872"/>
      </c:scatterChart>
      <c:valAx>
        <c:axId val="-208171424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ZA" dirty="0" smtClean="0"/>
                  <a:t>Nodes (n)</a:t>
                </a:r>
                <a:endParaRPr lang="en-ZA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1708872"/>
        <c:crosses val="autoZero"/>
        <c:crossBetween val="midCat"/>
      </c:valAx>
      <c:valAx>
        <c:axId val="-20817088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Number of</a:t>
                </a:r>
                <a:r>
                  <a:rPr lang="en-US" baseline="0" dirty="0" smtClean="0"/>
                  <a:t> Edges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171424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Clusters</c:v>
                </c:pt>
              </c:strCache>
            </c:strRef>
          </c:tx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8.0</c:v>
                </c:pt>
                <c:pt idx="7">
                  <c:v>16.0</c:v>
                </c:pt>
                <c:pt idx="8">
                  <c:v>32.0</c:v>
                </c:pt>
                <c:pt idx="9">
                  <c:v>64.0</c:v>
                </c:pt>
                <c:pt idx="10">
                  <c:v>128.0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6.0</c:v>
                </c:pt>
                <c:pt idx="4">
                  <c:v>10.0</c:v>
                </c:pt>
                <c:pt idx="5">
                  <c:v>15.0</c:v>
                </c:pt>
                <c:pt idx="6">
                  <c:v>28.0</c:v>
                </c:pt>
                <c:pt idx="7">
                  <c:v>120.0</c:v>
                </c:pt>
                <c:pt idx="8">
                  <c:v>496.0</c:v>
                </c:pt>
                <c:pt idx="9">
                  <c:v>2016.0</c:v>
                </c:pt>
                <c:pt idx="10">
                  <c:v>8128.0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Levels</c:v>
                </c:pt>
              </c:strCache>
            </c:strRef>
          </c:tx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8.0</c:v>
                </c:pt>
                <c:pt idx="7">
                  <c:v>16.0</c:v>
                </c:pt>
                <c:pt idx="8">
                  <c:v>32.0</c:v>
                </c:pt>
                <c:pt idx="9">
                  <c:v>64.0</c:v>
                </c:pt>
                <c:pt idx="10">
                  <c:v>128.0</c:v>
                </c:pt>
              </c:numCache>
            </c:numRef>
          </c:xVal>
          <c:yVal>
            <c:numRef>
              <c:f>Sheet1!$C$2:$C$12</c:f>
              <c:numCache>
                <c:formatCode>General</c:formatCode>
                <c:ptCount val="11"/>
                <c:pt idx="0">
                  <c:v>0.75</c:v>
                </c:pt>
                <c:pt idx="1">
                  <c:v>1.0</c:v>
                </c:pt>
                <c:pt idx="2">
                  <c:v>1.75</c:v>
                </c:pt>
                <c:pt idx="3">
                  <c:v>3.0</c:v>
                </c:pt>
                <c:pt idx="4">
                  <c:v>4.75</c:v>
                </c:pt>
                <c:pt idx="5">
                  <c:v>7.0</c:v>
                </c:pt>
                <c:pt idx="6">
                  <c:v>13.0</c:v>
                </c:pt>
                <c:pt idx="7">
                  <c:v>57.0</c:v>
                </c:pt>
                <c:pt idx="8">
                  <c:v>241.0</c:v>
                </c:pt>
                <c:pt idx="9">
                  <c:v>993.0</c:v>
                </c:pt>
                <c:pt idx="10">
                  <c:v>4033.0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Levels</c:v>
                </c:pt>
              </c:strCache>
            </c:strRef>
          </c:tx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8.0</c:v>
                </c:pt>
                <c:pt idx="7">
                  <c:v>16.0</c:v>
                </c:pt>
                <c:pt idx="8">
                  <c:v>32.0</c:v>
                </c:pt>
                <c:pt idx="9">
                  <c:v>64.0</c:v>
                </c:pt>
                <c:pt idx="10">
                  <c:v>128.0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1.666666666666666</c:v>
                </c:pt>
                <c:pt idx="1">
                  <c:v>1.666666666666666</c:v>
                </c:pt>
                <c:pt idx="2">
                  <c:v>2.0</c:v>
                </c:pt>
                <c:pt idx="3">
                  <c:v>2.666666666666666</c:v>
                </c:pt>
                <c:pt idx="4">
                  <c:v>3.666666666666667</c:v>
                </c:pt>
                <c:pt idx="5">
                  <c:v>5.0</c:v>
                </c:pt>
                <c:pt idx="6">
                  <c:v>8.666666666666665</c:v>
                </c:pt>
                <c:pt idx="7">
                  <c:v>36.66666666666666</c:v>
                </c:pt>
                <c:pt idx="8">
                  <c:v>156.6666666666667</c:v>
                </c:pt>
                <c:pt idx="9">
                  <c:v>652.6666666666666</c:v>
                </c:pt>
                <c:pt idx="10">
                  <c:v>2668.666666666667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Levels</c:v>
                </c:pt>
              </c:strCache>
            </c:strRef>
          </c:tx>
          <c:marker>
            <c:symbol val="none"/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8.0</c:v>
                </c:pt>
                <c:pt idx="7">
                  <c:v>16.0</c:v>
                </c:pt>
                <c:pt idx="8">
                  <c:v>32.0</c:v>
                </c:pt>
                <c:pt idx="9">
                  <c:v>64.0</c:v>
                </c:pt>
                <c:pt idx="10">
                  <c:v>128.0</c:v>
                </c:pt>
              </c:numCache>
            </c:numRef>
          </c:xVal>
          <c:yVal>
            <c:numRef>
              <c:f>Sheet1!$E$2:$E$12</c:f>
              <c:numCache>
                <c:formatCode>General</c:formatCode>
                <c:ptCount val="11"/>
                <c:pt idx="0">
                  <c:v>2.625</c:v>
                </c:pt>
                <c:pt idx="1">
                  <c:v>2.5</c:v>
                </c:pt>
                <c:pt idx="2">
                  <c:v>2.625</c:v>
                </c:pt>
                <c:pt idx="3">
                  <c:v>3.0</c:v>
                </c:pt>
                <c:pt idx="4">
                  <c:v>3.625</c:v>
                </c:pt>
                <c:pt idx="5">
                  <c:v>4.5</c:v>
                </c:pt>
                <c:pt idx="6">
                  <c:v>7.0</c:v>
                </c:pt>
                <c:pt idx="7">
                  <c:v>27.0</c:v>
                </c:pt>
                <c:pt idx="8">
                  <c:v>115.0</c:v>
                </c:pt>
                <c:pt idx="9">
                  <c:v>483.0</c:v>
                </c:pt>
                <c:pt idx="10">
                  <c:v>1987.0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1647816"/>
        <c:axId val="-2081642168"/>
      </c:scatterChart>
      <c:valAx>
        <c:axId val="-208164781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ZA" dirty="0" smtClean="0"/>
                  <a:t>Nodes (n)</a:t>
                </a:r>
                <a:endParaRPr lang="en-ZA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1642168"/>
        <c:crosses val="autoZero"/>
        <c:crossBetween val="midCat"/>
      </c:valAx>
      <c:valAx>
        <c:axId val="-20816421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Number of Edges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164781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ZA"/>
              <a:t>Meta-Data Mining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4785984796883"/>
          <c:y val="0.121778506194592"/>
          <c:w val="0.708651245583921"/>
          <c:h val="0.583089038231158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'Meta-Data Mining'!$A$2</c:f>
              <c:strCache>
                <c:ptCount val="1"/>
                <c:pt idx="0">
                  <c:v>collaborates with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chemeClr val="bg1">
                  <a:lumMod val="95000"/>
                </a:schemeClr>
              </a:solidFill>
            </c:spPr>
          </c:marker>
          <c:xVal>
            <c:numRef>
              <c:f>'Meta-Data Mining'!$B$10:$C$10</c:f>
              <c:numCache>
                <c:formatCode>#,##0</c:formatCode>
                <c:ptCount val="2"/>
                <c:pt idx="0">
                  <c:v>12736.0</c:v>
                </c:pt>
                <c:pt idx="1">
                  <c:v>840.0</c:v>
                </c:pt>
              </c:numCache>
            </c:numRef>
          </c:xVal>
          <c:yVal>
            <c:numRef>
              <c:f>'Meta-Data Mining'!$B$2:$C$2</c:f>
              <c:numCache>
                <c:formatCode>#,##0</c:formatCode>
                <c:ptCount val="2"/>
                <c:pt idx="0">
                  <c:v>3875.0</c:v>
                </c:pt>
                <c:pt idx="1">
                  <c:v>650.0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'Meta-Data Mining'!$A$3</c:f>
              <c:strCache>
                <c:ptCount val="1"/>
                <c:pt idx="0">
                  <c:v>does research in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5"/>
            <c:spPr>
              <a:solidFill>
                <a:schemeClr val="bg1">
                  <a:lumMod val="95000"/>
                </a:schemeClr>
              </a:solidFill>
            </c:spPr>
          </c:marker>
          <c:xVal>
            <c:numRef>
              <c:f>'Meta-Data Mining'!$B$10:$C$10</c:f>
              <c:numCache>
                <c:formatCode>#,##0</c:formatCode>
                <c:ptCount val="2"/>
                <c:pt idx="0">
                  <c:v>12736.0</c:v>
                </c:pt>
                <c:pt idx="1">
                  <c:v>840.0</c:v>
                </c:pt>
              </c:numCache>
            </c:numRef>
          </c:xVal>
          <c:yVal>
            <c:numRef>
              <c:f>'Meta-Data Mining'!$B$3:$C$3</c:f>
              <c:numCache>
                <c:formatCode>#,##0</c:formatCode>
                <c:ptCount val="2"/>
                <c:pt idx="0">
                  <c:v>4089.0</c:v>
                </c:pt>
                <c:pt idx="1">
                  <c:v>872.0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'Meta-Data Mining'!$A$4</c:f>
              <c:strCache>
                <c:ptCount val="1"/>
                <c:pt idx="0">
                  <c:v>is a host organisation for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chemeClr val="accent5">
                  <a:lumMod val="20000"/>
                  <a:lumOff val="80000"/>
                </a:schemeClr>
              </a:solidFill>
            </c:spPr>
          </c:marker>
          <c:xVal>
            <c:numRef>
              <c:f>'Meta-Data Mining'!$B$10:$C$10</c:f>
              <c:numCache>
                <c:formatCode>#,##0</c:formatCode>
                <c:ptCount val="2"/>
                <c:pt idx="0">
                  <c:v>12736.0</c:v>
                </c:pt>
                <c:pt idx="1">
                  <c:v>840.0</c:v>
                </c:pt>
              </c:numCache>
            </c:numRef>
          </c:xVal>
          <c:yVal>
            <c:numRef>
              <c:f>'Meta-Data Mining'!$B$4:$C$4</c:f>
              <c:numCache>
                <c:formatCode>#,##0</c:formatCode>
                <c:ptCount val="2"/>
                <c:pt idx="0">
                  <c:v>12775.0</c:v>
                </c:pt>
                <c:pt idx="1">
                  <c:v>358.0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'Meta-Data Mining'!$A$5</c:f>
              <c:strCache>
                <c:ptCount val="1"/>
                <c:pt idx="0">
                  <c:v>is a term linked to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7"/>
            <c:spPr>
              <a:ln>
                <a:solidFill>
                  <a:schemeClr val="accent1"/>
                </a:solidFill>
              </a:ln>
            </c:spPr>
          </c:marker>
          <c:xVal>
            <c:numRef>
              <c:f>'Meta-Data Mining'!$B$10:$C$10</c:f>
              <c:numCache>
                <c:formatCode>#,##0</c:formatCode>
                <c:ptCount val="2"/>
                <c:pt idx="0">
                  <c:v>12736.0</c:v>
                </c:pt>
                <c:pt idx="1">
                  <c:v>840.0</c:v>
                </c:pt>
              </c:numCache>
            </c:numRef>
          </c:xVal>
          <c:yVal>
            <c:numRef>
              <c:f>'Meta-Data Mining'!$B$5:$C$5</c:f>
              <c:numCache>
                <c:formatCode>#,##0</c:formatCode>
                <c:ptCount val="2"/>
                <c:pt idx="0">
                  <c:v>23368.0</c:v>
                </c:pt>
                <c:pt idx="1">
                  <c:v>10846.0</c:v>
                </c:pt>
              </c:numCache>
            </c:numRef>
          </c:yVal>
          <c:smooth val="1"/>
        </c:ser>
        <c:ser>
          <c:idx val="4"/>
          <c:order val="4"/>
          <c:tx>
            <c:v>Maximum Relationships</c:v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'Meta-Data Mining'!$B$15:$B$30</c:f>
              <c:numCache>
                <c:formatCode>General</c:formatCode>
                <c:ptCount val="16"/>
                <c:pt idx="0">
                  <c:v>2.0</c:v>
                </c:pt>
                <c:pt idx="1">
                  <c:v>4.0</c:v>
                </c:pt>
                <c:pt idx="2">
                  <c:v>8.0</c:v>
                </c:pt>
                <c:pt idx="3">
                  <c:v>16.0</c:v>
                </c:pt>
                <c:pt idx="4">
                  <c:v>32.0</c:v>
                </c:pt>
                <c:pt idx="5">
                  <c:v>64.0</c:v>
                </c:pt>
                <c:pt idx="6">
                  <c:v>128.0</c:v>
                </c:pt>
                <c:pt idx="7">
                  <c:v>256.0</c:v>
                </c:pt>
                <c:pt idx="8">
                  <c:v>512.0</c:v>
                </c:pt>
                <c:pt idx="9">
                  <c:v>1024.0</c:v>
                </c:pt>
                <c:pt idx="10">
                  <c:v>2048.0</c:v>
                </c:pt>
                <c:pt idx="11">
                  <c:v>4096.0</c:v>
                </c:pt>
                <c:pt idx="12">
                  <c:v>8192.0</c:v>
                </c:pt>
                <c:pt idx="13">
                  <c:v>16384.0</c:v>
                </c:pt>
              </c:numCache>
            </c:numRef>
          </c:xVal>
          <c:yVal>
            <c:numRef>
              <c:f>'Meta-Data Mining'!$C$15:$C$30</c:f>
              <c:numCache>
                <c:formatCode>General</c:formatCode>
                <c:ptCount val="16"/>
                <c:pt idx="0">
                  <c:v>1.0</c:v>
                </c:pt>
                <c:pt idx="1">
                  <c:v>6.0</c:v>
                </c:pt>
                <c:pt idx="2">
                  <c:v>28.0</c:v>
                </c:pt>
                <c:pt idx="3">
                  <c:v>120.0</c:v>
                </c:pt>
                <c:pt idx="4">
                  <c:v>496.0</c:v>
                </c:pt>
                <c:pt idx="5">
                  <c:v>2016.0</c:v>
                </c:pt>
                <c:pt idx="6">
                  <c:v>8128.0</c:v>
                </c:pt>
                <c:pt idx="7">
                  <c:v>32640.0</c:v>
                </c:pt>
                <c:pt idx="8">
                  <c:v>130816.0</c:v>
                </c:pt>
                <c:pt idx="9">
                  <c:v>523776.0</c:v>
                </c:pt>
                <c:pt idx="10">
                  <c:v>2.096128E6</c:v>
                </c:pt>
                <c:pt idx="11">
                  <c:v>8.38656E6</c:v>
                </c:pt>
                <c:pt idx="12">
                  <c:v>3.3550336E7</c:v>
                </c:pt>
                <c:pt idx="13">
                  <c:v>1.34209536E8</c:v>
                </c:pt>
              </c:numCache>
            </c:numRef>
          </c:yVal>
          <c:smooth val="1"/>
        </c:ser>
        <c:ser>
          <c:idx val="5"/>
          <c:order val="5"/>
          <c:tx>
            <c:v>Total</c:v>
          </c:tx>
          <c:spPr>
            <a:ln w="28575">
              <a:noFill/>
            </a:ln>
          </c:spPr>
          <c:xVal>
            <c:numRef>
              <c:f>'Meta-Data Mining'!$B$10:$C$10</c:f>
              <c:numCache>
                <c:formatCode>#,##0</c:formatCode>
                <c:ptCount val="2"/>
                <c:pt idx="0">
                  <c:v>12736.0</c:v>
                </c:pt>
                <c:pt idx="1">
                  <c:v>840.0</c:v>
                </c:pt>
              </c:numCache>
            </c:numRef>
          </c:xVal>
          <c:yVal>
            <c:numRef>
              <c:f>'Meta-Data Mining'!$B$6:$C$6</c:f>
              <c:numCache>
                <c:formatCode>#,##0</c:formatCode>
                <c:ptCount val="2"/>
                <c:pt idx="0">
                  <c:v>44107.0</c:v>
                </c:pt>
                <c:pt idx="1">
                  <c:v>12726.0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6523496"/>
        <c:axId val="-2127981768"/>
      </c:scatterChart>
      <c:valAx>
        <c:axId val="2146523496"/>
        <c:scaling>
          <c:logBase val="10.0"/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ZA"/>
                  <a:t>Number of Unique Entities</a:t>
                </a:r>
              </a:p>
            </c:rich>
          </c:tx>
          <c:layout/>
          <c:overlay val="0"/>
        </c:title>
        <c:numFmt formatCode="#,##0" sourceLinked="1"/>
        <c:majorTickMark val="none"/>
        <c:minorTickMark val="none"/>
        <c:tickLblPos val="nextTo"/>
        <c:crossAx val="-2127981768"/>
        <c:crosses val="autoZero"/>
        <c:crossBetween val="midCat"/>
      </c:valAx>
      <c:valAx>
        <c:axId val="-2127981768"/>
        <c:scaling>
          <c:logBase val="10.0"/>
          <c:orientation val="minMax"/>
          <c:min val="100.0"/>
        </c:scaling>
        <c:delete val="0"/>
        <c:axPos val="l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Triples</a:t>
                </a:r>
                <a:endParaRPr lang="en-US" dirty="0"/>
              </a:p>
            </c:rich>
          </c:tx>
          <c:layout/>
          <c:overlay val="0"/>
        </c:title>
        <c:numFmt formatCode="#,##0" sourceLinked="1"/>
        <c:majorTickMark val="none"/>
        <c:minorTickMark val="none"/>
        <c:tickLblPos val="nextTo"/>
        <c:crossAx val="2146523496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0674740484429066"/>
          <c:y val="0.836651688280501"/>
          <c:w val="0.897347174163783"/>
          <c:h val="0.16334831171949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7636287033687"/>
          <c:y val="0.0534522828371875"/>
          <c:w val="0.844122712491805"/>
          <c:h val="0.481377550496599"/>
        </c:manualLayout>
      </c:layout>
      <c:pie3DChart>
        <c:varyColors val="1"/>
        <c:ser>
          <c:idx val="0"/>
          <c:order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'Meta-Data Mining'!$A$2:$A$5</c:f>
              <c:strCache>
                <c:ptCount val="4"/>
                <c:pt idx="0">
                  <c:v>collaborates with</c:v>
                </c:pt>
                <c:pt idx="1">
                  <c:v>does research in</c:v>
                </c:pt>
                <c:pt idx="2">
                  <c:v>is a host organisation for</c:v>
                </c:pt>
                <c:pt idx="3">
                  <c:v>is a term linked to</c:v>
                </c:pt>
              </c:strCache>
            </c:strRef>
          </c:cat>
          <c:val>
            <c:numRef>
              <c:f>'Meta-Data Mining'!$B$2:$B$5</c:f>
              <c:numCache>
                <c:formatCode>#,##0</c:formatCode>
                <c:ptCount val="4"/>
                <c:pt idx="0">
                  <c:v>3875.0</c:v>
                </c:pt>
                <c:pt idx="1">
                  <c:v>4089.0</c:v>
                </c:pt>
                <c:pt idx="2">
                  <c:v>12775.0</c:v>
                </c:pt>
                <c:pt idx="3">
                  <c:v>23368.0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266642130015706"/>
          <c:y val="0.584107532504278"/>
          <c:w val="0.560757558701527"/>
          <c:h val="0.277619346503076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9AF7C-FB2F-244E-93FF-29634371BDEA}" type="doc">
      <dgm:prSet loTypeId="urn:microsoft.com/office/officeart/2005/8/layout/cycle4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C12168-098F-B641-B145-AD0E3C3AA8A8}">
      <dgm:prSet custT="1"/>
      <dgm:spPr/>
      <dgm:t>
        <a:bodyPr/>
        <a:lstStyle/>
        <a:p>
          <a:pPr rtl="0"/>
          <a:r>
            <a:rPr lang="en-US" sz="1800" dirty="0" smtClean="0"/>
            <a:t>Registry of Trusted Digital Repositories and Services</a:t>
          </a:r>
          <a:endParaRPr lang="en-US" sz="1800" dirty="0"/>
        </a:p>
      </dgm:t>
    </dgm:pt>
    <dgm:pt modelId="{C6D25167-4D46-D341-80F1-51ED6AEE4910}" type="parTrans" cxnId="{A9C5E847-CE6F-B64F-AC26-CE228188D834}">
      <dgm:prSet/>
      <dgm:spPr/>
      <dgm:t>
        <a:bodyPr/>
        <a:lstStyle/>
        <a:p>
          <a:endParaRPr lang="en-US"/>
        </a:p>
      </dgm:t>
    </dgm:pt>
    <dgm:pt modelId="{7F5FDA58-EC2A-BB40-90AC-C63ED09FD524}" type="sibTrans" cxnId="{A9C5E847-CE6F-B64F-AC26-CE228188D834}">
      <dgm:prSet/>
      <dgm:spPr/>
      <dgm:t>
        <a:bodyPr/>
        <a:lstStyle/>
        <a:p>
          <a:endParaRPr lang="en-US"/>
        </a:p>
      </dgm:t>
    </dgm:pt>
    <dgm:pt modelId="{FF7C01EC-2952-7B4C-9252-561B21D1E287}">
      <dgm:prSet custT="1"/>
      <dgm:spPr/>
      <dgm:t>
        <a:bodyPr/>
        <a:lstStyle/>
        <a:p>
          <a:pPr rtl="0"/>
          <a:r>
            <a:rPr lang="en-US" sz="1800" dirty="0" smtClean="0"/>
            <a:t>Persistently Identifiable, Citable Data Sets</a:t>
          </a:r>
          <a:endParaRPr lang="en-US" sz="1800" dirty="0"/>
        </a:p>
      </dgm:t>
    </dgm:pt>
    <dgm:pt modelId="{1A687034-B93C-1E44-941B-3ACE4BAB9DCE}" type="parTrans" cxnId="{684BD61B-4288-3F47-805D-9CFBB10C2097}">
      <dgm:prSet/>
      <dgm:spPr/>
      <dgm:t>
        <a:bodyPr/>
        <a:lstStyle/>
        <a:p>
          <a:endParaRPr lang="en-US"/>
        </a:p>
      </dgm:t>
    </dgm:pt>
    <dgm:pt modelId="{11A9E187-6688-1F49-8746-07484F37D2AC}" type="sibTrans" cxnId="{684BD61B-4288-3F47-805D-9CFBB10C2097}">
      <dgm:prSet/>
      <dgm:spPr/>
      <dgm:t>
        <a:bodyPr/>
        <a:lstStyle/>
        <a:p>
          <a:endParaRPr lang="en-US"/>
        </a:p>
      </dgm:t>
    </dgm:pt>
    <dgm:pt modelId="{EBF8F9E0-9CE3-364F-A2F1-5BA02D112781}">
      <dgm:prSet custT="1"/>
      <dgm:spPr/>
      <dgm:t>
        <a:bodyPr/>
        <a:lstStyle/>
        <a:p>
          <a:pPr rtl="0"/>
          <a:r>
            <a:rPr lang="en-US" sz="1800" dirty="0" smtClean="0"/>
            <a:t>Registries of Actors and Systems</a:t>
          </a:r>
          <a:endParaRPr lang="en-US" sz="1800" dirty="0"/>
        </a:p>
      </dgm:t>
    </dgm:pt>
    <dgm:pt modelId="{3F8B620E-09BA-B144-B348-F3F01B189B00}" type="parTrans" cxnId="{2727DF12-355C-AC46-9E0E-92081AFDC410}">
      <dgm:prSet/>
      <dgm:spPr/>
      <dgm:t>
        <a:bodyPr/>
        <a:lstStyle/>
        <a:p>
          <a:endParaRPr lang="en-US"/>
        </a:p>
      </dgm:t>
    </dgm:pt>
    <dgm:pt modelId="{B24CB9F8-CF6E-A149-B1E8-9D9070666C9B}" type="sibTrans" cxnId="{2727DF12-355C-AC46-9E0E-92081AFDC410}">
      <dgm:prSet/>
      <dgm:spPr/>
      <dgm:t>
        <a:bodyPr/>
        <a:lstStyle/>
        <a:p>
          <a:endParaRPr lang="en-US"/>
        </a:p>
      </dgm:t>
    </dgm:pt>
    <dgm:pt modelId="{1A2574CA-665B-1849-BE91-E1C8659D30FA}">
      <dgm:prSet custT="1"/>
      <dgm:spPr/>
      <dgm:t>
        <a:bodyPr anchor="b"/>
        <a:lstStyle/>
        <a:p>
          <a:pPr rtl="0"/>
          <a:r>
            <a:rPr lang="en-US" sz="2000" dirty="0" smtClean="0"/>
            <a:t>WDS Membership</a:t>
          </a:r>
          <a:endParaRPr lang="en-US" sz="2000" dirty="0"/>
        </a:p>
      </dgm:t>
    </dgm:pt>
    <dgm:pt modelId="{3C220CA6-CC92-354C-9833-05BEAE7BE4E1}" type="parTrans" cxnId="{6F252893-4D78-844E-8A55-F1F47B842BE6}">
      <dgm:prSet/>
      <dgm:spPr/>
      <dgm:t>
        <a:bodyPr/>
        <a:lstStyle/>
        <a:p>
          <a:endParaRPr lang="en-US"/>
        </a:p>
      </dgm:t>
    </dgm:pt>
    <dgm:pt modelId="{A2CE57F9-E504-5B4D-A733-7E1A8487D4EA}" type="sibTrans" cxnId="{6F252893-4D78-844E-8A55-F1F47B842BE6}">
      <dgm:prSet/>
      <dgm:spPr/>
      <dgm:t>
        <a:bodyPr/>
        <a:lstStyle/>
        <a:p>
          <a:endParaRPr lang="en-US"/>
        </a:p>
      </dgm:t>
    </dgm:pt>
    <dgm:pt modelId="{FAB934E4-30A5-DC4E-9174-B2E31063C8BA}">
      <dgm:prSet custT="1"/>
      <dgm:spPr/>
      <dgm:t>
        <a:bodyPr anchor="b"/>
        <a:lstStyle/>
        <a:p>
          <a:pPr algn="r" rtl="0"/>
          <a:r>
            <a:rPr lang="en-US" sz="2000" dirty="0" err="1" smtClean="0"/>
            <a:t>DataCite</a:t>
          </a:r>
          <a:endParaRPr lang="en-US" sz="2000" dirty="0"/>
        </a:p>
      </dgm:t>
    </dgm:pt>
    <dgm:pt modelId="{24B223A7-7FA9-AF41-B9E1-39489225FC69}" type="parTrans" cxnId="{2CE1EC54-7F7A-AB4E-8FAD-06EB184EC60E}">
      <dgm:prSet/>
      <dgm:spPr/>
      <dgm:t>
        <a:bodyPr/>
        <a:lstStyle/>
        <a:p>
          <a:endParaRPr lang="en-US"/>
        </a:p>
      </dgm:t>
    </dgm:pt>
    <dgm:pt modelId="{15803B63-964E-9844-83FC-815DC9FA3437}" type="sibTrans" cxnId="{2CE1EC54-7F7A-AB4E-8FAD-06EB184EC60E}">
      <dgm:prSet/>
      <dgm:spPr/>
      <dgm:t>
        <a:bodyPr/>
        <a:lstStyle/>
        <a:p>
          <a:endParaRPr lang="en-US"/>
        </a:p>
      </dgm:t>
    </dgm:pt>
    <dgm:pt modelId="{A831D0E7-F2C3-7A43-8FCD-7AC0DF09AC29}">
      <dgm:prSet custT="1"/>
      <dgm:spPr/>
      <dgm:t>
        <a:bodyPr anchor="b"/>
        <a:lstStyle/>
        <a:p>
          <a:pPr algn="r" rtl="0"/>
          <a:r>
            <a:rPr lang="en-US" sz="2000" dirty="0" err="1" smtClean="0"/>
            <a:t>CrossRef</a:t>
          </a:r>
          <a:endParaRPr lang="en-US" sz="2000" dirty="0"/>
        </a:p>
      </dgm:t>
    </dgm:pt>
    <dgm:pt modelId="{EBA3C45E-5D58-B347-AA40-507E72993D56}" type="parTrans" cxnId="{F3AB982F-8691-C84C-8787-CD2D5998ED03}">
      <dgm:prSet/>
      <dgm:spPr/>
      <dgm:t>
        <a:bodyPr/>
        <a:lstStyle/>
        <a:p>
          <a:endParaRPr lang="en-US"/>
        </a:p>
      </dgm:t>
    </dgm:pt>
    <dgm:pt modelId="{AFCAC92E-414F-6B46-89EC-9C959CED0404}" type="sibTrans" cxnId="{F3AB982F-8691-C84C-8787-CD2D5998ED03}">
      <dgm:prSet/>
      <dgm:spPr/>
      <dgm:t>
        <a:bodyPr/>
        <a:lstStyle/>
        <a:p>
          <a:endParaRPr lang="en-US"/>
        </a:p>
      </dgm:t>
    </dgm:pt>
    <dgm:pt modelId="{2E505549-82EC-7649-B1CC-E009FA50A357}">
      <dgm:prSet custT="1"/>
      <dgm:spPr/>
      <dgm:t>
        <a:bodyPr anchor="b"/>
        <a:lstStyle/>
        <a:p>
          <a:pPr rtl="0"/>
          <a:r>
            <a:rPr lang="en-US" sz="2000" dirty="0" smtClean="0"/>
            <a:t>ORCID</a:t>
          </a:r>
          <a:endParaRPr lang="en-US" sz="2000" dirty="0"/>
        </a:p>
      </dgm:t>
    </dgm:pt>
    <dgm:pt modelId="{D0CB69B9-0192-3A4B-AF96-DC651455E01C}" type="parTrans" cxnId="{4717B86D-57F1-204C-9C01-D1630A890545}">
      <dgm:prSet/>
      <dgm:spPr/>
      <dgm:t>
        <a:bodyPr/>
        <a:lstStyle/>
        <a:p>
          <a:endParaRPr lang="en-US"/>
        </a:p>
      </dgm:t>
    </dgm:pt>
    <dgm:pt modelId="{16846256-409B-AB4F-9DDD-75CA6D81E79A}" type="sibTrans" cxnId="{4717B86D-57F1-204C-9C01-D1630A890545}">
      <dgm:prSet/>
      <dgm:spPr/>
      <dgm:t>
        <a:bodyPr/>
        <a:lstStyle/>
        <a:p>
          <a:endParaRPr lang="en-US"/>
        </a:p>
      </dgm:t>
    </dgm:pt>
    <dgm:pt modelId="{2D86AB82-B5CB-0742-98CD-3459B0DD0833}">
      <dgm:prSet custT="1"/>
      <dgm:spPr/>
      <dgm:t>
        <a:bodyPr anchor="b"/>
        <a:lstStyle/>
        <a:p>
          <a:pPr algn="r" rtl="0"/>
          <a:r>
            <a:rPr lang="en-US" sz="2000" dirty="0" smtClean="0"/>
            <a:t>re3Bib</a:t>
          </a:r>
          <a:endParaRPr lang="en-US" sz="2000" dirty="0"/>
        </a:p>
      </dgm:t>
    </dgm:pt>
    <dgm:pt modelId="{73690965-AB7A-3342-A56E-7942875AD85E}" type="parTrans" cxnId="{A2970318-9AA7-D64E-8690-F170F92F1365}">
      <dgm:prSet/>
      <dgm:spPr/>
      <dgm:t>
        <a:bodyPr/>
        <a:lstStyle/>
        <a:p>
          <a:endParaRPr lang="en-US"/>
        </a:p>
      </dgm:t>
    </dgm:pt>
    <dgm:pt modelId="{01522EFE-AD04-EF4F-A589-BA2DB724F22A}" type="sibTrans" cxnId="{A2970318-9AA7-D64E-8690-F170F92F1365}">
      <dgm:prSet/>
      <dgm:spPr/>
      <dgm:t>
        <a:bodyPr/>
        <a:lstStyle/>
        <a:p>
          <a:endParaRPr lang="en-US"/>
        </a:p>
      </dgm:t>
    </dgm:pt>
    <dgm:pt modelId="{9B5BBE3D-31FD-FF4A-9F54-C28BA71FD4B0}">
      <dgm:prSet custT="1"/>
      <dgm:spPr/>
      <dgm:t>
        <a:bodyPr anchor="b"/>
        <a:lstStyle/>
        <a:p>
          <a:pPr rtl="0"/>
          <a:r>
            <a:rPr lang="en-US" sz="2000" dirty="0" smtClean="0"/>
            <a:t>Belmont Forum</a:t>
          </a:r>
          <a:endParaRPr lang="en-US" sz="2000" dirty="0"/>
        </a:p>
      </dgm:t>
    </dgm:pt>
    <dgm:pt modelId="{A79BD65B-2277-EE46-B06C-73F5CA1315CE}" type="parTrans" cxnId="{080382C9-0B8A-AE47-848A-0681E29FB2A1}">
      <dgm:prSet/>
      <dgm:spPr/>
      <dgm:t>
        <a:bodyPr/>
        <a:lstStyle/>
        <a:p>
          <a:endParaRPr lang="en-US"/>
        </a:p>
      </dgm:t>
    </dgm:pt>
    <dgm:pt modelId="{841643F7-A84F-1344-AE60-D76ABAA1A1CF}" type="sibTrans" cxnId="{080382C9-0B8A-AE47-848A-0681E29FB2A1}">
      <dgm:prSet/>
      <dgm:spPr/>
      <dgm:t>
        <a:bodyPr/>
        <a:lstStyle/>
        <a:p>
          <a:endParaRPr lang="en-US"/>
        </a:p>
      </dgm:t>
    </dgm:pt>
    <dgm:pt modelId="{B55A2747-436B-2D40-B3DA-62BF27A65563}">
      <dgm:prSet custT="1"/>
      <dgm:spPr/>
      <dgm:t>
        <a:bodyPr/>
        <a:lstStyle/>
        <a:p>
          <a:pPr rtl="0"/>
          <a:r>
            <a:rPr lang="en-US" sz="1800" dirty="0" smtClean="0"/>
            <a:t>Registries of Journals and Publications</a:t>
          </a:r>
          <a:endParaRPr lang="en-US" sz="1800" dirty="0"/>
        </a:p>
      </dgm:t>
    </dgm:pt>
    <dgm:pt modelId="{955D2612-4CCD-044C-93A0-CA75577380C4}" type="sibTrans" cxnId="{D00FB1DA-B70F-9643-8221-0FD701757211}">
      <dgm:prSet/>
      <dgm:spPr/>
      <dgm:t>
        <a:bodyPr/>
        <a:lstStyle/>
        <a:p>
          <a:endParaRPr lang="en-US"/>
        </a:p>
      </dgm:t>
    </dgm:pt>
    <dgm:pt modelId="{66A0F877-6136-3E40-93F9-7C31550F04AE}" type="parTrans" cxnId="{D00FB1DA-B70F-9643-8221-0FD701757211}">
      <dgm:prSet/>
      <dgm:spPr/>
      <dgm:t>
        <a:bodyPr/>
        <a:lstStyle/>
        <a:p>
          <a:endParaRPr lang="en-US"/>
        </a:p>
      </dgm:t>
    </dgm:pt>
    <dgm:pt modelId="{81310AC3-976C-5846-9D68-7AA25400B0B2}">
      <dgm:prSet custT="1"/>
      <dgm:spPr/>
      <dgm:t>
        <a:bodyPr anchor="b"/>
        <a:lstStyle/>
        <a:p>
          <a:pPr rtl="0"/>
          <a:r>
            <a:rPr lang="en-US" sz="2000" dirty="0" smtClean="0"/>
            <a:t>Research Institutions</a:t>
          </a:r>
          <a:endParaRPr lang="en-US" sz="2000" dirty="0"/>
        </a:p>
      </dgm:t>
    </dgm:pt>
    <dgm:pt modelId="{CE289502-711A-964D-BAD2-756CD968FA46}" type="parTrans" cxnId="{84FD726E-3FD4-AE44-9572-8139CE950D74}">
      <dgm:prSet/>
      <dgm:spPr/>
      <dgm:t>
        <a:bodyPr/>
        <a:lstStyle/>
        <a:p>
          <a:endParaRPr lang="en-US"/>
        </a:p>
      </dgm:t>
    </dgm:pt>
    <dgm:pt modelId="{910D4C9F-5A4D-8649-9DFC-0C0B39791F01}" type="sibTrans" cxnId="{84FD726E-3FD4-AE44-9572-8139CE950D74}">
      <dgm:prSet/>
      <dgm:spPr/>
      <dgm:t>
        <a:bodyPr/>
        <a:lstStyle/>
        <a:p>
          <a:endParaRPr lang="en-US"/>
        </a:p>
      </dgm:t>
    </dgm:pt>
    <dgm:pt modelId="{07361A93-FE13-1441-B428-A06AFE07B8F9}">
      <dgm:prSet custT="1"/>
      <dgm:spPr/>
      <dgm:t>
        <a:bodyPr anchor="b"/>
        <a:lstStyle/>
        <a:p>
          <a:pPr rtl="0"/>
          <a:r>
            <a:rPr lang="en-US" sz="2000" dirty="0" smtClean="0"/>
            <a:t>Initiatives and Projects</a:t>
          </a:r>
          <a:endParaRPr lang="en-US" sz="2000" dirty="0"/>
        </a:p>
      </dgm:t>
    </dgm:pt>
    <dgm:pt modelId="{88FD72A8-CD7C-C240-96C1-EEDB503AD9DB}" type="parTrans" cxnId="{7ADDF02C-10B2-754F-A43C-EA38C7A0393B}">
      <dgm:prSet/>
      <dgm:spPr/>
      <dgm:t>
        <a:bodyPr/>
        <a:lstStyle/>
        <a:p>
          <a:endParaRPr lang="en-US"/>
        </a:p>
      </dgm:t>
    </dgm:pt>
    <dgm:pt modelId="{F51DC620-2AA0-9F49-A808-8B9F3C4971EF}" type="sibTrans" cxnId="{7ADDF02C-10B2-754F-A43C-EA38C7A0393B}">
      <dgm:prSet/>
      <dgm:spPr/>
      <dgm:t>
        <a:bodyPr/>
        <a:lstStyle/>
        <a:p>
          <a:endParaRPr lang="en-US"/>
        </a:p>
      </dgm:t>
    </dgm:pt>
    <dgm:pt modelId="{96117A87-7806-5248-A6E9-539EA4253566}">
      <dgm:prSet custT="1"/>
      <dgm:spPr/>
      <dgm:t>
        <a:bodyPr anchor="b"/>
        <a:lstStyle/>
        <a:p>
          <a:pPr rtl="0"/>
          <a:r>
            <a:rPr lang="en-US" sz="2000" dirty="0" smtClean="0"/>
            <a:t>RDA: DSA</a:t>
          </a:r>
          <a:endParaRPr lang="en-US" sz="2000" dirty="0"/>
        </a:p>
      </dgm:t>
    </dgm:pt>
    <dgm:pt modelId="{500ECE35-E0C3-2245-BCAE-49B826C6FB07}" type="parTrans" cxnId="{67E0985C-0DC0-7D43-9BA3-B63D2D0E6B37}">
      <dgm:prSet/>
      <dgm:spPr/>
      <dgm:t>
        <a:bodyPr/>
        <a:lstStyle/>
        <a:p>
          <a:endParaRPr lang="en-US"/>
        </a:p>
      </dgm:t>
    </dgm:pt>
    <dgm:pt modelId="{656EE278-19F1-0046-AB7F-498DE31A13E3}" type="sibTrans" cxnId="{67E0985C-0DC0-7D43-9BA3-B63D2D0E6B37}">
      <dgm:prSet/>
      <dgm:spPr/>
      <dgm:t>
        <a:bodyPr/>
        <a:lstStyle/>
        <a:p>
          <a:endParaRPr lang="en-US"/>
        </a:p>
      </dgm:t>
    </dgm:pt>
    <dgm:pt modelId="{18F49B6C-AE92-0043-8C79-94A24007D17A}">
      <dgm:prSet custT="1"/>
      <dgm:spPr/>
      <dgm:t>
        <a:bodyPr anchor="b"/>
        <a:lstStyle/>
        <a:p>
          <a:pPr algn="r" rtl="0"/>
          <a:r>
            <a:rPr lang="en-US" sz="2000" dirty="0" smtClean="0"/>
            <a:t>RDA</a:t>
          </a:r>
          <a:endParaRPr lang="en-US" sz="2000" dirty="0"/>
        </a:p>
      </dgm:t>
    </dgm:pt>
    <dgm:pt modelId="{A0A39DDB-39D8-5F45-9E34-4B4BECE78F36}" type="parTrans" cxnId="{178FBAF1-B2B0-A34C-AAB3-02B3CACA10D5}">
      <dgm:prSet/>
      <dgm:spPr/>
      <dgm:t>
        <a:bodyPr/>
        <a:lstStyle/>
        <a:p>
          <a:endParaRPr lang="en-US"/>
        </a:p>
      </dgm:t>
    </dgm:pt>
    <dgm:pt modelId="{FC14167B-6A44-B540-A6C1-3D6A777D542F}" type="sibTrans" cxnId="{178FBAF1-B2B0-A34C-AAB3-02B3CACA10D5}">
      <dgm:prSet/>
      <dgm:spPr/>
      <dgm:t>
        <a:bodyPr/>
        <a:lstStyle/>
        <a:p>
          <a:endParaRPr lang="en-US"/>
        </a:p>
      </dgm:t>
    </dgm:pt>
    <dgm:pt modelId="{3A20A567-D5EA-E44A-8154-09302DDC2C75}" type="pres">
      <dgm:prSet presAssocID="{D8F9AF7C-FB2F-244E-93FF-29634371BDE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CE37AD-4111-CE4E-A9A4-4DA0E89DDF16}" type="pres">
      <dgm:prSet presAssocID="{D8F9AF7C-FB2F-244E-93FF-29634371BDEA}" presName="children" presStyleCnt="0"/>
      <dgm:spPr/>
    </dgm:pt>
    <dgm:pt modelId="{E13A7D91-BBA7-A246-9798-CDBF1D13C6C4}" type="pres">
      <dgm:prSet presAssocID="{D8F9AF7C-FB2F-244E-93FF-29634371BDEA}" presName="child1group" presStyleCnt="0"/>
      <dgm:spPr/>
    </dgm:pt>
    <dgm:pt modelId="{8B5202AC-3333-2646-99E3-C2F2DC10D988}" type="pres">
      <dgm:prSet presAssocID="{D8F9AF7C-FB2F-244E-93FF-29634371BDEA}" presName="child1" presStyleLbl="bgAcc1" presStyleIdx="0" presStyleCnt="4" custScaleX="154337"/>
      <dgm:spPr/>
      <dgm:t>
        <a:bodyPr/>
        <a:lstStyle/>
        <a:p>
          <a:endParaRPr lang="en-US"/>
        </a:p>
      </dgm:t>
    </dgm:pt>
    <dgm:pt modelId="{448A566A-240A-CD42-8B61-317CDE8CA2E1}" type="pres">
      <dgm:prSet presAssocID="{D8F9AF7C-FB2F-244E-93FF-29634371BDEA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AE0CB-07F3-494F-A4D9-F4DD2421C605}" type="pres">
      <dgm:prSet presAssocID="{D8F9AF7C-FB2F-244E-93FF-29634371BDEA}" presName="child2group" presStyleCnt="0"/>
      <dgm:spPr/>
    </dgm:pt>
    <dgm:pt modelId="{E6B453E3-551E-854B-83AC-83F7970C4844}" type="pres">
      <dgm:prSet presAssocID="{D8F9AF7C-FB2F-244E-93FF-29634371BDEA}" presName="child2" presStyleLbl="bgAcc1" presStyleIdx="1" presStyleCnt="4" custScaleX="154337"/>
      <dgm:spPr/>
      <dgm:t>
        <a:bodyPr/>
        <a:lstStyle/>
        <a:p>
          <a:endParaRPr lang="en-US"/>
        </a:p>
      </dgm:t>
    </dgm:pt>
    <dgm:pt modelId="{CF6A4EE3-9AC5-8246-BC5D-8D274C630576}" type="pres">
      <dgm:prSet presAssocID="{D8F9AF7C-FB2F-244E-93FF-29634371BDEA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3CDCF-E8DD-D140-8499-7FA94F23890B}" type="pres">
      <dgm:prSet presAssocID="{D8F9AF7C-FB2F-244E-93FF-29634371BDEA}" presName="child3group" presStyleCnt="0"/>
      <dgm:spPr/>
    </dgm:pt>
    <dgm:pt modelId="{62B078B0-7572-ED43-9489-E4DAB8D97D2C}" type="pres">
      <dgm:prSet presAssocID="{D8F9AF7C-FB2F-244E-93FF-29634371BDEA}" presName="child3" presStyleLbl="bgAcc1" presStyleIdx="2" presStyleCnt="4" custScaleX="154337"/>
      <dgm:spPr/>
      <dgm:t>
        <a:bodyPr/>
        <a:lstStyle/>
        <a:p>
          <a:endParaRPr lang="en-US"/>
        </a:p>
      </dgm:t>
    </dgm:pt>
    <dgm:pt modelId="{CAC89302-AEFE-6B4F-88DA-E870A5710AB3}" type="pres">
      <dgm:prSet presAssocID="{D8F9AF7C-FB2F-244E-93FF-29634371BDEA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D5692-4AF1-1D4F-8DEA-09B4BEB9B0EC}" type="pres">
      <dgm:prSet presAssocID="{D8F9AF7C-FB2F-244E-93FF-29634371BDEA}" presName="child4group" presStyleCnt="0"/>
      <dgm:spPr/>
    </dgm:pt>
    <dgm:pt modelId="{E4C6801D-720D-1B48-88BC-22F56B329277}" type="pres">
      <dgm:prSet presAssocID="{D8F9AF7C-FB2F-244E-93FF-29634371BDEA}" presName="child4" presStyleLbl="bgAcc1" presStyleIdx="3" presStyleCnt="4" custScaleX="154337"/>
      <dgm:spPr/>
      <dgm:t>
        <a:bodyPr/>
        <a:lstStyle/>
        <a:p>
          <a:endParaRPr lang="en-US"/>
        </a:p>
      </dgm:t>
    </dgm:pt>
    <dgm:pt modelId="{B7FD2D9A-CBCE-8047-A70E-87DAB0C9E25C}" type="pres">
      <dgm:prSet presAssocID="{D8F9AF7C-FB2F-244E-93FF-29634371BDEA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1A46DF-5007-C245-A821-5E7DD475E30F}" type="pres">
      <dgm:prSet presAssocID="{D8F9AF7C-FB2F-244E-93FF-29634371BDEA}" presName="childPlaceholder" presStyleCnt="0"/>
      <dgm:spPr/>
    </dgm:pt>
    <dgm:pt modelId="{3B73F293-F43A-F04E-AE0E-0AAEB4472471}" type="pres">
      <dgm:prSet presAssocID="{D8F9AF7C-FB2F-244E-93FF-29634371BDEA}" presName="circle" presStyleCnt="0"/>
      <dgm:spPr/>
    </dgm:pt>
    <dgm:pt modelId="{CA78CA3A-DC35-8744-A138-45E958923BA3}" type="pres">
      <dgm:prSet presAssocID="{D8F9AF7C-FB2F-244E-93FF-29634371BDEA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E016B-888D-7243-90EC-E9E61F063EE3}" type="pres">
      <dgm:prSet presAssocID="{D8F9AF7C-FB2F-244E-93FF-29634371BDEA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3EF97-3D79-3548-BEA7-2B1505BC30B4}" type="pres">
      <dgm:prSet presAssocID="{D8F9AF7C-FB2F-244E-93FF-29634371BDEA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585285-CB7C-B341-B0AD-1395E744D157}" type="pres">
      <dgm:prSet presAssocID="{D8F9AF7C-FB2F-244E-93FF-29634371BDEA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1BDD9C-8F96-C546-8FF5-F912578C0135}" type="pres">
      <dgm:prSet presAssocID="{D8F9AF7C-FB2F-244E-93FF-29634371BDEA}" presName="quadrantPlaceholder" presStyleCnt="0"/>
      <dgm:spPr/>
    </dgm:pt>
    <dgm:pt modelId="{114B908D-8848-E440-8B8B-86B02DD5FB2D}" type="pres">
      <dgm:prSet presAssocID="{D8F9AF7C-FB2F-244E-93FF-29634371BDEA}" presName="center1" presStyleLbl="fgShp" presStyleIdx="0" presStyleCnt="2"/>
      <dgm:spPr/>
    </dgm:pt>
    <dgm:pt modelId="{39788C03-C77B-D04E-A3C7-5478DC9949A9}" type="pres">
      <dgm:prSet presAssocID="{D8F9AF7C-FB2F-244E-93FF-29634371BDEA}" presName="center2" presStyleLbl="fgShp" presStyleIdx="1" presStyleCnt="2"/>
      <dgm:spPr/>
    </dgm:pt>
  </dgm:ptLst>
  <dgm:cxnLst>
    <dgm:cxn modelId="{D00FB1DA-B70F-9643-8221-0FD701757211}" srcId="{D8F9AF7C-FB2F-244E-93FF-29634371BDEA}" destId="{B55A2747-436B-2D40-B3DA-62BF27A65563}" srcOrd="2" destOrd="0" parTransId="{66A0F877-6136-3E40-93F9-7C31550F04AE}" sibTransId="{955D2612-4CCD-044C-93A0-CA75577380C4}"/>
    <dgm:cxn modelId="{8E82CB1A-5DB8-9D4F-A753-C7A7ECBE9617}" type="presOf" srcId="{1A2574CA-665B-1849-BE91-E1C8659D30FA}" destId="{448A566A-240A-CD42-8B61-317CDE8CA2E1}" srcOrd="1" destOrd="0" presId="urn:microsoft.com/office/officeart/2005/8/layout/cycle4"/>
    <dgm:cxn modelId="{C2E1D552-A284-124E-B225-B6CA8F64AFC4}" type="presOf" srcId="{07361A93-FE13-1441-B428-A06AFE07B8F9}" destId="{B7FD2D9A-CBCE-8047-A70E-87DAB0C9E25C}" srcOrd="1" destOrd="3" presId="urn:microsoft.com/office/officeart/2005/8/layout/cycle4"/>
    <dgm:cxn modelId="{67E0985C-0DC0-7D43-9BA3-B63D2D0E6B37}" srcId="{86C12168-098F-B641-B145-AD0E3C3AA8A8}" destId="{96117A87-7806-5248-A6E9-539EA4253566}" srcOrd="1" destOrd="0" parTransId="{500ECE35-E0C3-2245-BCAE-49B826C6FB07}" sibTransId="{656EE278-19F1-0046-AB7F-498DE31A13E3}"/>
    <dgm:cxn modelId="{50A7B305-E2AB-434B-8C09-2280457D6DD5}" type="presOf" srcId="{18F49B6C-AE92-0043-8C79-94A24007D17A}" destId="{CF6A4EE3-9AC5-8246-BC5D-8D274C630576}" srcOrd="1" destOrd="2" presId="urn:microsoft.com/office/officeart/2005/8/layout/cycle4"/>
    <dgm:cxn modelId="{080382C9-0B8A-AE47-848A-0681E29FB2A1}" srcId="{EBF8F9E0-9CE3-364F-A2F1-5BA02D112781}" destId="{9B5BBE3D-31FD-FF4A-9F54-C28BA71FD4B0}" srcOrd="1" destOrd="0" parTransId="{A79BD65B-2277-EE46-B06C-73F5CA1315CE}" sibTransId="{841643F7-A84F-1344-AE60-D76ABAA1A1CF}"/>
    <dgm:cxn modelId="{684BD61B-4288-3F47-805D-9CFBB10C2097}" srcId="{D8F9AF7C-FB2F-244E-93FF-29634371BDEA}" destId="{FF7C01EC-2952-7B4C-9252-561B21D1E287}" srcOrd="1" destOrd="0" parTransId="{1A687034-B93C-1E44-941B-3ACE4BAB9DCE}" sibTransId="{11A9E187-6688-1F49-8746-07484F37D2AC}"/>
    <dgm:cxn modelId="{F648F9DF-32DE-074F-9A7E-8F4D3390080E}" type="presOf" srcId="{2D86AB82-B5CB-0742-98CD-3459B0DD0833}" destId="{CF6A4EE3-9AC5-8246-BC5D-8D274C630576}" srcOrd="1" destOrd="1" presId="urn:microsoft.com/office/officeart/2005/8/layout/cycle4"/>
    <dgm:cxn modelId="{4717B86D-57F1-204C-9C01-D1630A890545}" srcId="{EBF8F9E0-9CE3-364F-A2F1-5BA02D112781}" destId="{2E505549-82EC-7649-B1CC-E009FA50A357}" srcOrd="0" destOrd="0" parTransId="{D0CB69B9-0192-3A4B-AF96-DC651455E01C}" sibTransId="{16846256-409B-AB4F-9DDD-75CA6D81E79A}"/>
    <dgm:cxn modelId="{178FBAF1-B2B0-A34C-AAB3-02B3CACA10D5}" srcId="{FF7C01EC-2952-7B4C-9252-561B21D1E287}" destId="{18F49B6C-AE92-0043-8C79-94A24007D17A}" srcOrd="2" destOrd="0" parTransId="{A0A39DDB-39D8-5F45-9E34-4B4BECE78F36}" sibTransId="{FC14167B-6A44-B540-A6C1-3D6A777D542F}"/>
    <dgm:cxn modelId="{2727DF12-355C-AC46-9E0E-92081AFDC410}" srcId="{D8F9AF7C-FB2F-244E-93FF-29634371BDEA}" destId="{EBF8F9E0-9CE3-364F-A2F1-5BA02D112781}" srcOrd="3" destOrd="0" parTransId="{3F8B620E-09BA-B144-B348-F3F01B189B00}" sibTransId="{B24CB9F8-CF6E-A149-B1E8-9D9070666C9B}"/>
    <dgm:cxn modelId="{2F9C792B-E122-1D4F-8BD2-926DDE75E607}" type="presOf" srcId="{96117A87-7806-5248-A6E9-539EA4253566}" destId="{8B5202AC-3333-2646-99E3-C2F2DC10D988}" srcOrd="0" destOrd="1" presId="urn:microsoft.com/office/officeart/2005/8/layout/cycle4"/>
    <dgm:cxn modelId="{1A7B893D-8DD4-054A-AC9E-397680D3E0BA}" type="presOf" srcId="{2D86AB82-B5CB-0742-98CD-3459B0DD0833}" destId="{E6B453E3-551E-854B-83AC-83F7970C4844}" srcOrd="0" destOrd="1" presId="urn:microsoft.com/office/officeart/2005/8/layout/cycle4"/>
    <dgm:cxn modelId="{2CE1EC54-7F7A-AB4E-8FAD-06EB184EC60E}" srcId="{FF7C01EC-2952-7B4C-9252-561B21D1E287}" destId="{FAB934E4-30A5-DC4E-9174-B2E31063C8BA}" srcOrd="0" destOrd="0" parTransId="{24B223A7-7FA9-AF41-B9E1-39489225FC69}" sibTransId="{15803B63-964E-9844-83FC-815DC9FA3437}"/>
    <dgm:cxn modelId="{DBED1B77-8820-8A4D-B0D7-CE85BA409236}" type="presOf" srcId="{B55A2747-436B-2D40-B3DA-62BF27A65563}" destId="{C623EF97-3D79-3548-BEA7-2B1505BC30B4}" srcOrd="0" destOrd="0" presId="urn:microsoft.com/office/officeart/2005/8/layout/cycle4"/>
    <dgm:cxn modelId="{7353EC2C-7982-884A-A000-59A9E2FD38C7}" type="presOf" srcId="{A831D0E7-F2C3-7A43-8FCD-7AC0DF09AC29}" destId="{CAC89302-AEFE-6B4F-88DA-E870A5710AB3}" srcOrd="1" destOrd="0" presId="urn:microsoft.com/office/officeart/2005/8/layout/cycle4"/>
    <dgm:cxn modelId="{A7BA21EC-BAFE-BA42-A4AD-D5F441A85DAB}" type="presOf" srcId="{9B5BBE3D-31FD-FF4A-9F54-C28BA71FD4B0}" destId="{B7FD2D9A-CBCE-8047-A70E-87DAB0C9E25C}" srcOrd="1" destOrd="1" presId="urn:microsoft.com/office/officeart/2005/8/layout/cycle4"/>
    <dgm:cxn modelId="{18894C11-9625-BD40-A807-15448E85EB6C}" type="presOf" srcId="{18F49B6C-AE92-0043-8C79-94A24007D17A}" destId="{E6B453E3-551E-854B-83AC-83F7970C4844}" srcOrd="0" destOrd="2" presId="urn:microsoft.com/office/officeart/2005/8/layout/cycle4"/>
    <dgm:cxn modelId="{1C97A0D9-BC99-174F-BE21-C72E3557C038}" type="presOf" srcId="{A831D0E7-F2C3-7A43-8FCD-7AC0DF09AC29}" destId="{62B078B0-7572-ED43-9489-E4DAB8D97D2C}" srcOrd="0" destOrd="0" presId="urn:microsoft.com/office/officeart/2005/8/layout/cycle4"/>
    <dgm:cxn modelId="{A2970318-9AA7-D64E-8690-F170F92F1365}" srcId="{FF7C01EC-2952-7B4C-9252-561B21D1E287}" destId="{2D86AB82-B5CB-0742-98CD-3459B0DD0833}" srcOrd="1" destOrd="0" parTransId="{73690965-AB7A-3342-A56E-7942875AD85E}" sibTransId="{01522EFE-AD04-EF4F-A589-BA2DB724F22A}"/>
    <dgm:cxn modelId="{3C41B6FC-3972-C047-9CF2-C524F1FC884E}" type="presOf" srcId="{1A2574CA-665B-1849-BE91-E1C8659D30FA}" destId="{8B5202AC-3333-2646-99E3-C2F2DC10D988}" srcOrd="0" destOrd="0" presId="urn:microsoft.com/office/officeart/2005/8/layout/cycle4"/>
    <dgm:cxn modelId="{B49C156E-1C8B-D948-9B91-A43E821923C3}" type="presOf" srcId="{96117A87-7806-5248-A6E9-539EA4253566}" destId="{448A566A-240A-CD42-8B61-317CDE8CA2E1}" srcOrd="1" destOrd="1" presId="urn:microsoft.com/office/officeart/2005/8/layout/cycle4"/>
    <dgm:cxn modelId="{20BCAC33-B262-9B4C-A576-DD97D6AB7F43}" type="presOf" srcId="{86C12168-098F-B641-B145-AD0E3C3AA8A8}" destId="{CA78CA3A-DC35-8744-A138-45E958923BA3}" srcOrd="0" destOrd="0" presId="urn:microsoft.com/office/officeart/2005/8/layout/cycle4"/>
    <dgm:cxn modelId="{CAED5E33-9C49-AD47-AF0F-1CE7F1359EF7}" type="presOf" srcId="{9B5BBE3D-31FD-FF4A-9F54-C28BA71FD4B0}" destId="{E4C6801D-720D-1B48-88BC-22F56B329277}" srcOrd="0" destOrd="1" presId="urn:microsoft.com/office/officeart/2005/8/layout/cycle4"/>
    <dgm:cxn modelId="{63432812-5BF3-ED4D-ADFC-E1C6D54B7E3C}" type="presOf" srcId="{2E505549-82EC-7649-B1CC-E009FA50A357}" destId="{B7FD2D9A-CBCE-8047-A70E-87DAB0C9E25C}" srcOrd="1" destOrd="0" presId="urn:microsoft.com/office/officeart/2005/8/layout/cycle4"/>
    <dgm:cxn modelId="{F3AB982F-8691-C84C-8787-CD2D5998ED03}" srcId="{B55A2747-436B-2D40-B3DA-62BF27A65563}" destId="{A831D0E7-F2C3-7A43-8FCD-7AC0DF09AC29}" srcOrd="0" destOrd="0" parTransId="{EBA3C45E-5D58-B347-AA40-507E72993D56}" sibTransId="{AFCAC92E-414F-6B46-89EC-9C959CED0404}"/>
    <dgm:cxn modelId="{9E99E38C-E362-6245-83DD-AF6DE5C00815}" type="presOf" srcId="{D8F9AF7C-FB2F-244E-93FF-29634371BDEA}" destId="{3A20A567-D5EA-E44A-8154-09302DDC2C75}" srcOrd="0" destOrd="0" presId="urn:microsoft.com/office/officeart/2005/8/layout/cycle4"/>
    <dgm:cxn modelId="{84FD726E-3FD4-AE44-9572-8139CE950D74}" srcId="{EBF8F9E0-9CE3-364F-A2F1-5BA02D112781}" destId="{81310AC3-976C-5846-9D68-7AA25400B0B2}" srcOrd="2" destOrd="0" parTransId="{CE289502-711A-964D-BAD2-756CD968FA46}" sibTransId="{910D4C9F-5A4D-8649-9DFC-0C0B39791F01}"/>
    <dgm:cxn modelId="{7ADDF02C-10B2-754F-A43C-EA38C7A0393B}" srcId="{EBF8F9E0-9CE3-364F-A2F1-5BA02D112781}" destId="{07361A93-FE13-1441-B428-A06AFE07B8F9}" srcOrd="3" destOrd="0" parTransId="{88FD72A8-CD7C-C240-96C1-EEDB503AD9DB}" sibTransId="{F51DC620-2AA0-9F49-A808-8B9F3C4971EF}"/>
    <dgm:cxn modelId="{49C41141-D6C8-1540-B35C-0F4C95FB1D12}" type="presOf" srcId="{07361A93-FE13-1441-B428-A06AFE07B8F9}" destId="{E4C6801D-720D-1B48-88BC-22F56B329277}" srcOrd="0" destOrd="3" presId="urn:microsoft.com/office/officeart/2005/8/layout/cycle4"/>
    <dgm:cxn modelId="{3AF8A45F-0E34-D244-9F0D-B0F5FA6A8E30}" type="presOf" srcId="{FF7C01EC-2952-7B4C-9252-561B21D1E287}" destId="{F69E016B-888D-7243-90EC-E9E61F063EE3}" srcOrd="0" destOrd="0" presId="urn:microsoft.com/office/officeart/2005/8/layout/cycle4"/>
    <dgm:cxn modelId="{0B283F82-B2E4-724A-8DD3-2B681564877F}" type="presOf" srcId="{FAB934E4-30A5-DC4E-9174-B2E31063C8BA}" destId="{CF6A4EE3-9AC5-8246-BC5D-8D274C630576}" srcOrd="1" destOrd="0" presId="urn:microsoft.com/office/officeart/2005/8/layout/cycle4"/>
    <dgm:cxn modelId="{17D34F31-AFDB-1B48-B178-F9B14079C63E}" type="presOf" srcId="{81310AC3-976C-5846-9D68-7AA25400B0B2}" destId="{B7FD2D9A-CBCE-8047-A70E-87DAB0C9E25C}" srcOrd="1" destOrd="2" presId="urn:microsoft.com/office/officeart/2005/8/layout/cycle4"/>
    <dgm:cxn modelId="{82C5B066-7E40-A24F-A1BE-1B6D4BC770DB}" type="presOf" srcId="{EBF8F9E0-9CE3-364F-A2F1-5BA02D112781}" destId="{63585285-CB7C-B341-B0AD-1395E744D157}" srcOrd="0" destOrd="0" presId="urn:microsoft.com/office/officeart/2005/8/layout/cycle4"/>
    <dgm:cxn modelId="{02193C79-9CDF-A345-9C73-78F68A90C18E}" type="presOf" srcId="{81310AC3-976C-5846-9D68-7AA25400B0B2}" destId="{E4C6801D-720D-1B48-88BC-22F56B329277}" srcOrd="0" destOrd="2" presId="urn:microsoft.com/office/officeart/2005/8/layout/cycle4"/>
    <dgm:cxn modelId="{6F252893-4D78-844E-8A55-F1F47B842BE6}" srcId="{86C12168-098F-B641-B145-AD0E3C3AA8A8}" destId="{1A2574CA-665B-1849-BE91-E1C8659D30FA}" srcOrd="0" destOrd="0" parTransId="{3C220CA6-CC92-354C-9833-05BEAE7BE4E1}" sibTransId="{A2CE57F9-E504-5B4D-A733-7E1A8487D4EA}"/>
    <dgm:cxn modelId="{EFACD32C-AEB0-3B43-855C-11E8FDF3EA80}" type="presOf" srcId="{2E505549-82EC-7649-B1CC-E009FA50A357}" destId="{E4C6801D-720D-1B48-88BC-22F56B329277}" srcOrd="0" destOrd="0" presId="urn:microsoft.com/office/officeart/2005/8/layout/cycle4"/>
    <dgm:cxn modelId="{A4BC4DBD-164E-4C44-92D5-2E14F96707DB}" type="presOf" srcId="{FAB934E4-30A5-DC4E-9174-B2E31063C8BA}" destId="{E6B453E3-551E-854B-83AC-83F7970C4844}" srcOrd="0" destOrd="0" presId="urn:microsoft.com/office/officeart/2005/8/layout/cycle4"/>
    <dgm:cxn modelId="{A9C5E847-CE6F-B64F-AC26-CE228188D834}" srcId="{D8F9AF7C-FB2F-244E-93FF-29634371BDEA}" destId="{86C12168-098F-B641-B145-AD0E3C3AA8A8}" srcOrd="0" destOrd="0" parTransId="{C6D25167-4D46-D341-80F1-51ED6AEE4910}" sibTransId="{7F5FDA58-EC2A-BB40-90AC-C63ED09FD524}"/>
    <dgm:cxn modelId="{56400B17-33B6-434D-848D-49E863413E48}" type="presParOf" srcId="{3A20A567-D5EA-E44A-8154-09302DDC2C75}" destId="{FCCE37AD-4111-CE4E-A9A4-4DA0E89DDF16}" srcOrd="0" destOrd="0" presId="urn:microsoft.com/office/officeart/2005/8/layout/cycle4"/>
    <dgm:cxn modelId="{45A36DC4-7D68-AD46-8D71-E4C00230C410}" type="presParOf" srcId="{FCCE37AD-4111-CE4E-A9A4-4DA0E89DDF16}" destId="{E13A7D91-BBA7-A246-9798-CDBF1D13C6C4}" srcOrd="0" destOrd="0" presId="urn:microsoft.com/office/officeart/2005/8/layout/cycle4"/>
    <dgm:cxn modelId="{3CC49E24-DD45-9F47-859B-DC876368FC46}" type="presParOf" srcId="{E13A7D91-BBA7-A246-9798-CDBF1D13C6C4}" destId="{8B5202AC-3333-2646-99E3-C2F2DC10D988}" srcOrd="0" destOrd="0" presId="urn:microsoft.com/office/officeart/2005/8/layout/cycle4"/>
    <dgm:cxn modelId="{E49D3C63-6AA9-B747-80E3-8B07C68EBFF2}" type="presParOf" srcId="{E13A7D91-BBA7-A246-9798-CDBF1D13C6C4}" destId="{448A566A-240A-CD42-8B61-317CDE8CA2E1}" srcOrd="1" destOrd="0" presId="urn:microsoft.com/office/officeart/2005/8/layout/cycle4"/>
    <dgm:cxn modelId="{76D80362-4259-F849-8942-6E1701694D37}" type="presParOf" srcId="{FCCE37AD-4111-CE4E-A9A4-4DA0E89DDF16}" destId="{66FAE0CB-07F3-494F-A4D9-F4DD2421C605}" srcOrd="1" destOrd="0" presId="urn:microsoft.com/office/officeart/2005/8/layout/cycle4"/>
    <dgm:cxn modelId="{4B581D7C-7BE2-A644-B86F-F8AAE49999AA}" type="presParOf" srcId="{66FAE0CB-07F3-494F-A4D9-F4DD2421C605}" destId="{E6B453E3-551E-854B-83AC-83F7970C4844}" srcOrd="0" destOrd="0" presId="urn:microsoft.com/office/officeart/2005/8/layout/cycle4"/>
    <dgm:cxn modelId="{C3625A92-82BF-5C46-8885-73EC2309563B}" type="presParOf" srcId="{66FAE0CB-07F3-494F-A4D9-F4DD2421C605}" destId="{CF6A4EE3-9AC5-8246-BC5D-8D274C630576}" srcOrd="1" destOrd="0" presId="urn:microsoft.com/office/officeart/2005/8/layout/cycle4"/>
    <dgm:cxn modelId="{7936928D-F6E2-A54F-AC9F-304837157E2E}" type="presParOf" srcId="{FCCE37AD-4111-CE4E-A9A4-4DA0E89DDF16}" destId="{7483CDCF-E8DD-D140-8499-7FA94F23890B}" srcOrd="2" destOrd="0" presId="urn:microsoft.com/office/officeart/2005/8/layout/cycle4"/>
    <dgm:cxn modelId="{724B29D5-3EC2-2849-B249-0652FF22BD02}" type="presParOf" srcId="{7483CDCF-E8DD-D140-8499-7FA94F23890B}" destId="{62B078B0-7572-ED43-9489-E4DAB8D97D2C}" srcOrd="0" destOrd="0" presId="urn:microsoft.com/office/officeart/2005/8/layout/cycle4"/>
    <dgm:cxn modelId="{C8CBA3D6-07EE-2342-B4E9-B23BB9D92830}" type="presParOf" srcId="{7483CDCF-E8DD-D140-8499-7FA94F23890B}" destId="{CAC89302-AEFE-6B4F-88DA-E870A5710AB3}" srcOrd="1" destOrd="0" presId="urn:microsoft.com/office/officeart/2005/8/layout/cycle4"/>
    <dgm:cxn modelId="{81590A83-BC79-8A4D-A601-4E1BCEDB7714}" type="presParOf" srcId="{FCCE37AD-4111-CE4E-A9A4-4DA0E89DDF16}" destId="{2DFD5692-4AF1-1D4F-8DEA-09B4BEB9B0EC}" srcOrd="3" destOrd="0" presId="urn:microsoft.com/office/officeart/2005/8/layout/cycle4"/>
    <dgm:cxn modelId="{31E570BE-617C-D442-AFE8-1A6D7FA1D8EC}" type="presParOf" srcId="{2DFD5692-4AF1-1D4F-8DEA-09B4BEB9B0EC}" destId="{E4C6801D-720D-1B48-88BC-22F56B329277}" srcOrd="0" destOrd="0" presId="urn:microsoft.com/office/officeart/2005/8/layout/cycle4"/>
    <dgm:cxn modelId="{D7927600-E9CC-124C-95A4-9936D9814F18}" type="presParOf" srcId="{2DFD5692-4AF1-1D4F-8DEA-09B4BEB9B0EC}" destId="{B7FD2D9A-CBCE-8047-A70E-87DAB0C9E25C}" srcOrd="1" destOrd="0" presId="urn:microsoft.com/office/officeart/2005/8/layout/cycle4"/>
    <dgm:cxn modelId="{F6853D4F-0079-4243-A8AA-34E2B1968427}" type="presParOf" srcId="{FCCE37AD-4111-CE4E-A9A4-4DA0E89DDF16}" destId="{9E1A46DF-5007-C245-A821-5E7DD475E30F}" srcOrd="4" destOrd="0" presId="urn:microsoft.com/office/officeart/2005/8/layout/cycle4"/>
    <dgm:cxn modelId="{7F89A383-60B2-6C41-8D0A-790DB3FF1D63}" type="presParOf" srcId="{3A20A567-D5EA-E44A-8154-09302DDC2C75}" destId="{3B73F293-F43A-F04E-AE0E-0AAEB4472471}" srcOrd="1" destOrd="0" presId="urn:microsoft.com/office/officeart/2005/8/layout/cycle4"/>
    <dgm:cxn modelId="{7C3F75A9-9FFF-2548-AE2B-F640A87DFA4A}" type="presParOf" srcId="{3B73F293-F43A-F04E-AE0E-0AAEB4472471}" destId="{CA78CA3A-DC35-8744-A138-45E958923BA3}" srcOrd="0" destOrd="0" presId="urn:microsoft.com/office/officeart/2005/8/layout/cycle4"/>
    <dgm:cxn modelId="{AF5E1134-2684-BC48-99BE-C81624AD1573}" type="presParOf" srcId="{3B73F293-F43A-F04E-AE0E-0AAEB4472471}" destId="{F69E016B-888D-7243-90EC-E9E61F063EE3}" srcOrd="1" destOrd="0" presId="urn:microsoft.com/office/officeart/2005/8/layout/cycle4"/>
    <dgm:cxn modelId="{06E4E523-D06F-F34E-9307-D2AFABE46691}" type="presParOf" srcId="{3B73F293-F43A-F04E-AE0E-0AAEB4472471}" destId="{C623EF97-3D79-3548-BEA7-2B1505BC30B4}" srcOrd="2" destOrd="0" presId="urn:microsoft.com/office/officeart/2005/8/layout/cycle4"/>
    <dgm:cxn modelId="{229AD652-AAF9-5D4E-8EC3-973D2AA3846D}" type="presParOf" srcId="{3B73F293-F43A-F04E-AE0E-0AAEB4472471}" destId="{63585285-CB7C-B341-B0AD-1395E744D157}" srcOrd="3" destOrd="0" presId="urn:microsoft.com/office/officeart/2005/8/layout/cycle4"/>
    <dgm:cxn modelId="{3C3915DE-C057-9940-AA50-990C51EE4143}" type="presParOf" srcId="{3B73F293-F43A-F04E-AE0E-0AAEB4472471}" destId="{511BDD9C-8F96-C546-8FF5-F912578C0135}" srcOrd="4" destOrd="0" presId="urn:microsoft.com/office/officeart/2005/8/layout/cycle4"/>
    <dgm:cxn modelId="{5CC306B4-EFE9-0D4D-8DCD-4E61ABBE080A}" type="presParOf" srcId="{3A20A567-D5EA-E44A-8154-09302DDC2C75}" destId="{114B908D-8848-E440-8B8B-86B02DD5FB2D}" srcOrd="2" destOrd="0" presId="urn:microsoft.com/office/officeart/2005/8/layout/cycle4"/>
    <dgm:cxn modelId="{6F4F715E-DF68-6947-8AE0-DB1FC5E65A5C}" type="presParOf" srcId="{3A20A567-D5EA-E44A-8154-09302DDC2C75}" destId="{39788C03-C77B-D04E-A3C7-5478DC9949A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078B0-7572-ED43-9489-E4DAB8D97D2C}">
      <dsp:nvSpPr>
        <dsp:cNvPr id="0" name=""/>
        <dsp:cNvSpPr/>
      </dsp:nvSpPr>
      <dsp:spPr>
        <a:xfrm>
          <a:off x="4688522" y="3636715"/>
          <a:ext cx="4077532" cy="1711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1830893"/>
              <a:satOff val="-32539"/>
              <a:lumOff val="10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228600" lvl="1" indent="-228600" algn="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CrossRef</a:t>
          </a:r>
          <a:endParaRPr lang="en-US" sz="2000" kern="1200" dirty="0"/>
        </a:p>
      </dsp:txBody>
      <dsp:txXfrm>
        <a:off x="5949376" y="4102158"/>
        <a:ext cx="2779084" cy="1208358"/>
      </dsp:txXfrm>
    </dsp:sp>
    <dsp:sp modelId="{E4C6801D-720D-1B48-88BC-22F56B329277}">
      <dsp:nvSpPr>
        <dsp:cNvPr id="0" name=""/>
        <dsp:cNvSpPr/>
      </dsp:nvSpPr>
      <dsp:spPr>
        <a:xfrm>
          <a:off x="377945" y="3636715"/>
          <a:ext cx="4077532" cy="1711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2746340"/>
              <a:satOff val="-48808"/>
              <a:lumOff val="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ORCID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Belmont Forum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Research Institutions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Initiatives and Projects</a:t>
          </a:r>
          <a:endParaRPr lang="en-US" sz="2000" kern="1200" dirty="0"/>
        </a:p>
      </dsp:txBody>
      <dsp:txXfrm>
        <a:off x="415539" y="4102158"/>
        <a:ext cx="2779084" cy="1208358"/>
      </dsp:txXfrm>
    </dsp:sp>
    <dsp:sp modelId="{E6B453E3-551E-854B-83AC-83F7970C4844}">
      <dsp:nvSpPr>
        <dsp:cNvPr id="0" name=""/>
        <dsp:cNvSpPr/>
      </dsp:nvSpPr>
      <dsp:spPr>
        <a:xfrm>
          <a:off x="4688522" y="0"/>
          <a:ext cx="4077532" cy="1711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915447"/>
              <a:satOff val="-16269"/>
              <a:lumOff val="5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228600" lvl="1" indent="-228600" algn="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DataCite</a:t>
          </a:r>
          <a:endParaRPr lang="en-US" sz="2000" kern="1200" dirty="0"/>
        </a:p>
        <a:p>
          <a:pPr marL="228600" lvl="1" indent="-228600" algn="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re3Bib</a:t>
          </a:r>
          <a:endParaRPr lang="en-US" sz="2000" kern="1200" dirty="0"/>
        </a:p>
        <a:p>
          <a:pPr marL="228600" lvl="1" indent="-228600" algn="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RDA</a:t>
          </a:r>
          <a:endParaRPr lang="en-US" sz="2000" kern="1200" dirty="0"/>
        </a:p>
      </dsp:txBody>
      <dsp:txXfrm>
        <a:off x="5949376" y="37594"/>
        <a:ext cx="2779084" cy="1208358"/>
      </dsp:txXfrm>
    </dsp:sp>
    <dsp:sp modelId="{8B5202AC-3333-2646-99E3-C2F2DC10D988}">
      <dsp:nvSpPr>
        <dsp:cNvPr id="0" name=""/>
        <dsp:cNvSpPr/>
      </dsp:nvSpPr>
      <dsp:spPr>
        <a:xfrm>
          <a:off x="377945" y="0"/>
          <a:ext cx="4077532" cy="1711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WDS Membership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RDA: DSA</a:t>
          </a:r>
          <a:endParaRPr lang="en-US" sz="2000" kern="1200" dirty="0"/>
        </a:p>
      </dsp:txBody>
      <dsp:txXfrm>
        <a:off x="415539" y="37594"/>
        <a:ext cx="2779084" cy="1208358"/>
      </dsp:txXfrm>
    </dsp:sp>
    <dsp:sp modelId="{CA78CA3A-DC35-8744-A138-45E958923BA3}">
      <dsp:nvSpPr>
        <dsp:cNvPr id="0" name=""/>
        <dsp:cNvSpPr/>
      </dsp:nvSpPr>
      <dsp:spPr>
        <a:xfrm>
          <a:off x="2202786" y="304842"/>
          <a:ext cx="2315732" cy="2315732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Registry of Trusted Digital Repositories and Services</a:t>
          </a:r>
          <a:endParaRPr lang="en-US" sz="1800" kern="1200" dirty="0"/>
        </a:p>
      </dsp:txBody>
      <dsp:txXfrm>
        <a:off x="2881048" y="983104"/>
        <a:ext cx="1637470" cy="1637470"/>
      </dsp:txXfrm>
    </dsp:sp>
    <dsp:sp modelId="{F69E016B-888D-7243-90EC-E9E61F063EE3}">
      <dsp:nvSpPr>
        <dsp:cNvPr id="0" name=""/>
        <dsp:cNvSpPr/>
      </dsp:nvSpPr>
      <dsp:spPr>
        <a:xfrm rot="5400000">
          <a:off x="4625481" y="304842"/>
          <a:ext cx="2315732" cy="2315732"/>
        </a:xfrm>
        <a:prstGeom prst="pieWedge">
          <a:avLst/>
        </a:prstGeom>
        <a:solidFill>
          <a:schemeClr val="accent2">
            <a:hueOff val="915447"/>
            <a:satOff val="-16269"/>
            <a:lumOff val="52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Persistently Identifiable, Citable Data Sets</a:t>
          </a:r>
          <a:endParaRPr lang="en-US" sz="1800" kern="1200" dirty="0"/>
        </a:p>
      </dsp:txBody>
      <dsp:txXfrm rot="-5400000">
        <a:off x="4625481" y="983104"/>
        <a:ext cx="1637470" cy="1637470"/>
      </dsp:txXfrm>
    </dsp:sp>
    <dsp:sp modelId="{C623EF97-3D79-3548-BEA7-2B1505BC30B4}">
      <dsp:nvSpPr>
        <dsp:cNvPr id="0" name=""/>
        <dsp:cNvSpPr/>
      </dsp:nvSpPr>
      <dsp:spPr>
        <a:xfrm rot="10800000">
          <a:off x="4625481" y="2727536"/>
          <a:ext cx="2315732" cy="2315732"/>
        </a:xfrm>
        <a:prstGeom prst="pieWedge">
          <a:avLst/>
        </a:prstGeom>
        <a:solidFill>
          <a:schemeClr val="accent2">
            <a:hueOff val="1830893"/>
            <a:satOff val="-32539"/>
            <a:lumOff val="104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Registries of Journals and Publications</a:t>
          </a:r>
          <a:endParaRPr lang="en-US" sz="1800" kern="1200" dirty="0"/>
        </a:p>
      </dsp:txBody>
      <dsp:txXfrm rot="10800000">
        <a:off x="4625481" y="2727536"/>
        <a:ext cx="1637470" cy="1637470"/>
      </dsp:txXfrm>
    </dsp:sp>
    <dsp:sp modelId="{63585285-CB7C-B341-B0AD-1395E744D157}">
      <dsp:nvSpPr>
        <dsp:cNvPr id="0" name=""/>
        <dsp:cNvSpPr/>
      </dsp:nvSpPr>
      <dsp:spPr>
        <a:xfrm rot="16200000">
          <a:off x="2202786" y="2727536"/>
          <a:ext cx="2315732" cy="2315732"/>
        </a:xfrm>
        <a:prstGeom prst="pieWedge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Registries of Actors and Systems</a:t>
          </a:r>
          <a:endParaRPr lang="en-US" sz="1800" kern="1200" dirty="0"/>
        </a:p>
      </dsp:txBody>
      <dsp:txXfrm rot="5400000">
        <a:off x="2881048" y="2727536"/>
        <a:ext cx="1637470" cy="1637470"/>
      </dsp:txXfrm>
    </dsp:sp>
    <dsp:sp modelId="{114B908D-8848-E440-8B8B-86B02DD5FB2D}">
      <dsp:nvSpPr>
        <dsp:cNvPr id="0" name=""/>
        <dsp:cNvSpPr/>
      </dsp:nvSpPr>
      <dsp:spPr>
        <a:xfrm>
          <a:off x="4172228" y="2192725"/>
          <a:ext cx="799542" cy="69525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9788C03-C77B-D04E-A3C7-5478DC9949A9}">
      <dsp:nvSpPr>
        <dsp:cNvPr id="0" name=""/>
        <dsp:cNvSpPr/>
      </dsp:nvSpPr>
      <dsp:spPr>
        <a:xfrm rot="10800000">
          <a:off x="4172228" y="2460131"/>
          <a:ext cx="799542" cy="695254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453225"/>
            <a:ext cx="2667000" cy="365125"/>
          </a:xfrm>
          <a:prstGeom prst="rect">
            <a:avLst/>
          </a:prstGeom>
        </p:spPr>
        <p:txBody>
          <a:bodyPr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</p:spPr>
        <p:txBody>
          <a:bodyPr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453225"/>
            <a:ext cx="2667000" cy="365125"/>
          </a:xfrm>
          <a:prstGeom prst="rect">
            <a:avLst/>
          </a:prstGeom>
        </p:spPr>
        <p:txBody>
          <a:bodyPr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453225"/>
            <a:ext cx="2667000" cy="365125"/>
          </a:xfrm>
          <a:prstGeom prst="rect">
            <a:avLst/>
          </a:prstGeom>
        </p:spPr>
        <p:txBody>
          <a:bodyPr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453225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453225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453225"/>
            <a:ext cx="2667000" cy="365125"/>
          </a:xfrm>
          <a:prstGeom prst="rect">
            <a:avLst/>
          </a:prstGeom>
        </p:spPr>
        <p:txBody>
          <a:bodyPr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453225"/>
            <a:ext cx="2667000" cy="365125"/>
          </a:xfrm>
          <a:prstGeom prst="rect">
            <a:avLst/>
          </a:prstGeom>
        </p:spPr>
        <p:txBody>
          <a:bodyPr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453225"/>
            <a:ext cx="2667000" cy="365125"/>
          </a:xfrm>
          <a:prstGeom prst="rect">
            <a:avLst/>
          </a:prstGeom>
        </p:spPr>
        <p:txBody>
          <a:bodyPr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73F1551B-9B78-704D-9DA5-DAB1931AFF3F}" type="datetimeFigureOut">
              <a:rPr lang="en-US" smtClean="0"/>
              <a:t>2014/11/24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52694" y="6453031"/>
            <a:ext cx="586461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03DF500-8D36-9341-83E2-FAAB2FC9D8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icsu-wds.or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upload.wikimedia.org/wikipedia/commons/5/53/BabbageDifferenceEngine.jpg" TargetMode="External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File:Robert_Peel.jpg" TargetMode="Externa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ilogb.github.io/jit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asis-open.org/committees/download.php/16587/wd-soa-rm-cd1ED.pdf" TargetMode="External"/><Relationship Id="rId3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Meta-Data: Nano-Publications Recording Scientific Endeavour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Wim Hugo – ICSU-WDS/ SAEON</a:t>
            </a:r>
            <a:endParaRPr lang="en-US" dirty="0"/>
          </a:p>
        </p:txBody>
      </p:sp>
      <p:pic>
        <p:nvPicPr>
          <p:cNvPr id="4" name="Picture 3" descr="Screen Shot 2014-11-24 at 9.20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4734"/>
          </a:xfrm>
          <a:prstGeom prst="rect">
            <a:avLst/>
          </a:prstGeom>
        </p:spPr>
      </p:pic>
      <p:pic>
        <p:nvPicPr>
          <p:cNvPr id="5" name="Picture 4" descr="ICSU-WD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53" y="1719630"/>
            <a:ext cx="2812757" cy="1441626"/>
          </a:xfrm>
          <a:prstGeom prst="rect">
            <a:avLst/>
          </a:prstGeom>
        </p:spPr>
      </p:pic>
      <p:pic>
        <p:nvPicPr>
          <p:cNvPr id="6" name="Picture 5" descr="SAEON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10" y="1719630"/>
            <a:ext cx="3630372" cy="1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Too Large and Complex to be Useful…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ZA" sz="2800" dirty="0"/>
              <a:t>The Complete Web: every piece of information at a physical network node is potentially in multiple relationships with every other. This enormous </a:t>
            </a:r>
            <a:r>
              <a:rPr lang="en-ZA" sz="2800" dirty="0" smtClean="0"/>
              <a:t>graph is </a:t>
            </a:r>
            <a:r>
              <a:rPr lang="en-ZA" sz="2800" dirty="0"/>
              <a:t>many times larger than the physical internet </a:t>
            </a:r>
            <a:r>
              <a:rPr lang="en-ZA" sz="2800" baseline="30000" dirty="0"/>
              <a:t>(1)</a:t>
            </a:r>
            <a:r>
              <a:rPr lang="en-ZA" sz="2800" dirty="0"/>
              <a:t> and is </a:t>
            </a:r>
            <a:r>
              <a:rPr lang="en-ZA" sz="2800" b="1" i="1" u="sng" dirty="0"/>
              <a:t>not practically useful for science</a:t>
            </a:r>
            <a:r>
              <a:rPr lang="en-ZA" sz="2800" dirty="0"/>
              <a:t>.</a:t>
            </a:r>
          </a:p>
          <a:p>
            <a:r>
              <a:rPr lang="en-ZA" sz="2800" dirty="0"/>
              <a:t>Formal Meta-Data: very few links are formally specified, eliminating almost all of the potential links between pieces of information to favour only a very rigid collection.</a:t>
            </a:r>
          </a:p>
          <a:p>
            <a:endParaRPr lang="en-US" sz="24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42680" y="6610350"/>
            <a:ext cx="381000" cy="228600"/>
          </a:xfrm>
        </p:spPr>
        <p:txBody>
          <a:bodyPr/>
          <a:lstStyle/>
          <a:p>
            <a:fld id="{E71D9F9F-51CB-4576-B549-CF27696BB3B2}" type="slidenum">
              <a:rPr lang="en-ZA" smtClean="0"/>
              <a:t>10</a:t>
            </a:fld>
            <a:endParaRPr lang="en-ZA"/>
          </a:p>
        </p:txBody>
      </p:sp>
      <p:sp>
        <p:nvSpPr>
          <p:cNvPr id="6" name="TextBox 5"/>
          <p:cNvSpPr txBox="1"/>
          <p:nvPr/>
        </p:nvSpPr>
        <p:spPr>
          <a:xfrm>
            <a:off x="620711" y="5831016"/>
            <a:ext cx="803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 </a:t>
            </a:r>
            <a:r>
              <a:rPr lang="en-US" dirty="0" err="1" smtClean="0"/>
              <a:t>Fensel</a:t>
            </a:r>
            <a:r>
              <a:rPr lang="en-US" dirty="0"/>
              <a:t>, D. and van </a:t>
            </a:r>
            <a:r>
              <a:rPr lang="en-US" dirty="0" err="1"/>
              <a:t>Harmelen</a:t>
            </a:r>
            <a:r>
              <a:rPr lang="en-US" dirty="0"/>
              <a:t>, F. (2007). Unifying Reasoning and Search to Web Scale, IEEE Computer Society, 1089-7801/07. http://</a:t>
            </a:r>
            <a:r>
              <a:rPr lang="en-US" dirty="0" err="1"/>
              <a:t>www.cs.vu.nl</a:t>
            </a:r>
            <a:r>
              <a:rPr lang="en-US" dirty="0"/>
              <a:t>/~</a:t>
            </a:r>
            <a:r>
              <a:rPr lang="en-US" dirty="0" err="1"/>
              <a:t>frankh</a:t>
            </a:r>
            <a:r>
              <a:rPr lang="en-US" dirty="0"/>
              <a:t>/postscript/IEEE-IC07.</a:t>
            </a:r>
            <a:r>
              <a:rPr lang="en-US" dirty="0" smtClean="0"/>
              <a:t>pd f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of you are intimately involved 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69" y="1537479"/>
            <a:ext cx="5994400" cy="5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3679" y="1958946"/>
            <a:ext cx="241604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‘Web of Science’ 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‘Atlas of Science’</a:t>
            </a:r>
          </a:p>
          <a:p>
            <a:r>
              <a:rPr lang="en-US" dirty="0" smtClean="0"/>
              <a:t>work –</a:t>
            </a:r>
          </a:p>
          <a:p>
            <a:endParaRPr lang="en-US" dirty="0" smtClean="0"/>
          </a:p>
          <a:p>
            <a:r>
              <a:rPr lang="en-US" dirty="0" err="1" smtClean="0"/>
              <a:t>Börner</a:t>
            </a:r>
            <a:r>
              <a:rPr lang="en-US" dirty="0" smtClean="0"/>
              <a:t>, </a:t>
            </a:r>
            <a:r>
              <a:rPr lang="en-US" dirty="0" err="1" smtClean="0"/>
              <a:t>Boyack</a:t>
            </a:r>
            <a:r>
              <a:rPr lang="en-US" dirty="0" smtClean="0"/>
              <a:t>, </a:t>
            </a:r>
            <a:r>
              <a:rPr lang="en-US" dirty="0" err="1" smtClean="0"/>
              <a:t>Klavans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and collaborators</a:t>
            </a:r>
          </a:p>
          <a:p>
            <a:endParaRPr lang="en-US" dirty="0" smtClean="0"/>
          </a:p>
          <a:p>
            <a:r>
              <a:rPr lang="en-US" dirty="0" smtClean="0"/>
              <a:t>Focused on clustering </a:t>
            </a:r>
          </a:p>
          <a:p>
            <a:r>
              <a:rPr lang="en-US" dirty="0" smtClean="0"/>
              <a:t>and free text mining</a:t>
            </a:r>
          </a:p>
          <a:p>
            <a:endParaRPr lang="en-US" dirty="0"/>
          </a:p>
          <a:p>
            <a:r>
              <a:rPr lang="en-US" dirty="0" smtClean="0"/>
              <a:t>Already billions of  </a:t>
            </a:r>
          </a:p>
          <a:p>
            <a:r>
              <a:rPr lang="en-US" dirty="0"/>
              <a:t>t</a:t>
            </a:r>
            <a:r>
              <a:rPr lang="en-US" dirty="0" smtClean="0"/>
              <a:t>riples available </a:t>
            </a:r>
            <a:r>
              <a:rPr lang="en-US" dirty="0" smtClean="0"/>
              <a:t>in</a:t>
            </a:r>
          </a:p>
          <a:p>
            <a:r>
              <a:rPr lang="en-US" dirty="0" smtClean="0"/>
              <a:t>data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6068" y="6387541"/>
            <a:ext cx="898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Boyack</a:t>
            </a:r>
            <a:r>
              <a:rPr lang="en-US" sz="1400" dirty="0" smtClean="0"/>
              <a:t>, K and </a:t>
            </a:r>
            <a:r>
              <a:rPr lang="en-US" sz="1400" dirty="0" err="1" smtClean="0"/>
              <a:t>Klavans</a:t>
            </a:r>
            <a:r>
              <a:rPr lang="en-US" sz="1400" dirty="0" smtClean="0"/>
              <a:t>, R (2013). </a:t>
            </a:r>
          </a:p>
          <a:p>
            <a:r>
              <a:rPr lang="en-US" sz="1400" dirty="0" smtClean="0"/>
              <a:t>Preprint of article accepted in </a:t>
            </a:r>
            <a:r>
              <a:rPr lang="en-US" sz="1400" dirty="0"/>
              <a:t>Journal of the American Society for Information Science </a:t>
            </a:r>
            <a:r>
              <a:rPr lang="en-US" sz="1400" dirty="0" smtClean="0"/>
              <a:t>and </a:t>
            </a:r>
            <a:r>
              <a:rPr lang="en-US" sz="1400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16140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Growing Links to Scientific Data …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5"/>
          <a:stretch/>
        </p:blipFill>
        <p:spPr bwMode="auto">
          <a:xfrm>
            <a:off x="611559" y="1733292"/>
            <a:ext cx="800595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95736" y="6021288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http://</a:t>
            </a:r>
            <a:r>
              <a:rPr lang="en-ZA" dirty="0" smtClean="0"/>
              <a:t>richard.cyganiak.de/2007/10/lod/imagemap.html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095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15" y="290838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ZA" dirty="0" smtClean="0"/>
              <a:t>Complexity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1D9F9F-51CB-4576-B549-CF27696BB3B2}" type="slidenum">
              <a:rPr lang="en-ZA" smtClean="0"/>
              <a:t>13</a:t>
            </a:fld>
            <a:endParaRPr lang="en-ZA"/>
          </a:p>
        </p:txBody>
      </p:sp>
      <p:sp>
        <p:nvSpPr>
          <p:cNvPr id="4" name="Isosceles Triangle 3"/>
          <p:cNvSpPr/>
          <p:nvPr/>
        </p:nvSpPr>
        <p:spPr>
          <a:xfrm>
            <a:off x="566058" y="2148111"/>
            <a:ext cx="1756228" cy="1451428"/>
          </a:xfrm>
          <a:prstGeom prst="triangl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31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ZA" dirty="0" smtClean="0"/>
              <a:t>n=3</a:t>
            </a:r>
          </a:p>
          <a:p>
            <a:pPr algn="ctr"/>
            <a:r>
              <a:rPr lang="en-ZA" dirty="0" smtClean="0"/>
              <a:t>c=3</a:t>
            </a:r>
            <a:endParaRPr lang="en-ZA" dirty="0"/>
          </a:p>
        </p:txBody>
      </p:sp>
      <p:sp>
        <p:nvSpPr>
          <p:cNvPr id="5" name="Hexagon 4"/>
          <p:cNvSpPr/>
          <p:nvPr/>
        </p:nvSpPr>
        <p:spPr>
          <a:xfrm>
            <a:off x="6720115" y="2061025"/>
            <a:ext cx="1756228" cy="1451428"/>
          </a:xfrm>
          <a:prstGeom prst="hexagon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31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ZA" dirty="0" smtClean="0"/>
              <a:t>n=6</a:t>
            </a:r>
          </a:p>
          <a:p>
            <a:pPr algn="ctr"/>
            <a:r>
              <a:rPr lang="en-ZA" dirty="0" smtClean="0"/>
              <a:t>c=15</a:t>
            </a:r>
            <a:endParaRPr lang="en-ZA" dirty="0"/>
          </a:p>
        </p:txBody>
      </p:sp>
      <p:sp>
        <p:nvSpPr>
          <p:cNvPr id="6" name="Regular Pentagon 5"/>
          <p:cNvSpPr/>
          <p:nvPr/>
        </p:nvSpPr>
        <p:spPr>
          <a:xfrm>
            <a:off x="4668762" y="2061025"/>
            <a:ext cx="1756228" cy="1451428"/>
          </a:xfrm>
          <a:prstGeom prst="pentagon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3175">
            <a:solidFill>
              <a:srgbClr val="A6A6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ZA" dirty="0" smtClean="0"/>
              <a:t>n=5</a:t>
            </a:r>
            <a:endParaRPr lang="en-ZA" dirty="0"/>
          </a:p>
          <a:p>
            <a:pPr algn="ctr"/>
            <a:r>
              <a:rPr lang="en-ZA" dirty="0" smtClean="0"/>
              <a:t>c=10</a:t>
            </a:r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2617410" y="2148111"/>
            <a:ext cx="1756228" cy="1451428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31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ZA" dirty="0" smtClean="0"/>
              <a:t>n=4</a:t>
            </a:r>
          </a:p>
          <a:p>
            <a:pPr algn="ctr"/>
            <a:r>
              <a:rPr lang="en-ZA" dirty="0" smtClean="0"/>
              <a:t>c=6</a:t>
            </a:r>
            <a:endParaRPr lang="en-ZA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17410" y="2148111"/>
            <a:ext cx="1756228" cy="145142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17410" y="2148111"/>
            <a:ext cx="1756228" cy="145142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6" idx="2"/>
          </p:cNvCxnSpPr>
          <p:nvPr/>
        </p:nvCxnSpPr>
        <p:spPr>
          <a:xfrm flipH="1">
            <a:off x="5004173" y="2061025"/>
            <a:ext cx="542703" cy="145142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6" idx="4"/>
          </p:cNvCxnSpPr>
          <p:nvPr/>
        </p:nvCxnSpPr>
        <p:spPr>
          <a:xfrm>
            <a:off x="4668764" y="2615420"/>
            <a:ext cx="1420815" cy="897029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6" idx="2"/>
            <a:endCxn id="6" idx="5"/>
          </p:cNvCxnSpPr>
          <p:nvPr/>
        </p:nvCxnSpPr>
        <p:spPr>
          <a:xfrm flipV="1">
            <a:off x="5004173" y="2615420"/>
            <a:ext cx="1420815" cy="897029"/>
          </a:xfrm>
          <a:prstGeom prst="line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0"/>
            <a:endCxn id="6" idx="4"/>
          </p:cNvCxnSpPr>
          <p:nvPr/>
        </p:nvCxnSpPr>
        <p:spPr>
          <a:xfrm>
            <a:off x="5546876" y="2061025"/>
            <a:ext cx="542703" cy="145142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4"/>
            <a:endCxn id="5" idx="1"/>
          </p:cNvCxnSpPr>
          <p:nvPr/>
        </p:nvCxnSpPr>
        <p:spPr>
          <a:xfrm>
            <a:off x="7082972" y="2061025"/>
            <a:ext cx="1030514" cy="1451428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5" idx="2"/>
            <a:endCxn id="5" idx="5"/>
          </p:cNvCxnSpPr>
          <p:nvPr/>
        </p:nvCxnSpPr>
        <p:spPr>
          <a:xfrm flipV="1">
            <a:off x="7082972" y="2061025"/>
            <a:ext cx="1030514" cy="1451428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3"/>
            <a:endCxn id="5" idx="0"/>
          </p:cNvCxnSpPr>
          <p:nvPr/>
        </p:nvCxnSpPr>
        <p:spPr>
          <a:xfrm>
            <a:off x="6720115" y="2786739"/>
            <a:ext cx="1756228" cy="0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1"/>
            <a:endCxn id="6" idx="5"/>
          </p:cNvCxnSpPr>
          <p:nvPr/>
        </p:nvCxnSpPr>
        <p:spPr>
          <a:xfrm>
            <a:off x="4668764" y="2615420"/>
            <a:ext cx="1756224" cy="0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4"/>
            <a:endCxn id="5" idx="2"/>
          </p:cNvCxnSpPr>
          <p:nvPr/>
        </p:nvCxnSpPr>
        <p:spPr>
          <a:xfrm>
            <a:off x="7082972" y="2061025"/>
            <a:ext cx="0" cy="1451428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" idx="2"/>
            <a:endCxn id="5" idx="0"/>
          </p:cNvCxnSpPr>
          <p:nvPr/>
        </p:nvCxnSpPr>
        <p:spPr>
          <a:xfrm flipV="1">
            <a:off x="7082972" y="2786739"/>
            <a:ext cx="1393371" cy="72571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5" idx="4"/>
            <a:endCxn id="5" idx="0"/>
          </p:cNvCxnSpPr>
          <p:nvPr/>
        </p:nvCxnSpPr>
        <p:spPr>
          <a:xfrm>
            <a:off x="7082972" y="2061025"/>
            <a:ext cx="1393371" cy="72571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5" idx="5"/>
            <a:endCxn id="5" idx="1"/>
          </p:cNvCxnSpPr>
          <p:nvPr/>
        </p:nvCxnSpPr>
        <p:spPr>
          <a:xfrm>
            <a:off x="8113486" y="2061025"/>
            <a:ext cx="0" cy="1451428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5" idx="3"/>
            <a:endCxn id="5" idx="1"/>
          </p:cNvCxnSpPr>
          <p:nvPr/>
        </p:nvCxnSpPr>
        <p:spPr>
          <a:xfrm>
            <a:off x="6720115" y="2786739"/>
            <a:ext cx="1393371" cy="72571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5" idx="3"/>
            <a:endCxn id="5" idx="5"/>
          </p:cNvCxnSpPr>
          <p:nvPr/>
        </p:nvCxnSpPr>
        <p:spPr>
          <a:xfrm flipV="1">
            <a:off x="6720115" y="2061025"/>
            <a:ext cx="1393371" cy="72571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09605" y="1559754"/>
            <a:ext cx="785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In a completely connected network, complexity quickly grows:  </a:t>
            </a:r>
            <a:r>
              <a:rPr lang="en-ZA" b="1" dirty="0" smtClean="0"/>
              <a:t>c=½n(n-1) ~ </a:t>
            </a:r>
            <a:r>
              <a:rPr lang="en-ZA" b="1" dirty="0"/>
              <a:t>=½</a:t>
            </a:r>
            <a:r>
              <a:rPr lang="en-ZA" b="1" dirty="0" smtClean="0"/>
              <a:t>n</a:t>
            </a:r>
            <a:r>
              <a:rPr lang="en-ZA" b="1" baseline="30000" dirty="0" smtClean="0"/>
              <a:t>2</a:t>
            </a:r>
            <a:r>
              <a:rPr lang="en-ZA" b="1" dirty="0" smtClean="0"/>
              <a:t> </a:t>
            </a:r>
            <a:endParaRPr lang="en-ZA" b="1" dirty="0"/>
          </a:p>
        </p:txBody>
      </p:sp>
      <p:graphicFrame>
        <p:nvGraphicFramePr>
          <p:cNvPr id="47" name="Chart 46"/>
          <p:cNvGraphicFramePr/>
          <p:nvPr>
            <p:extLst>
              <p:ext uri="{D42A27DB-BD31-4B8C-83A1-F6EECF244321}">
                <p14:modId xmlns:p14="http://schemas.microsoft.com/office/powerpoint/2010/main" val="2697181153"/>
              </p:ext>
            </p:extLst>
          </p:nvPr>
        </p:nvGraphicFramePr>
        <p:xfrm>
          <a:off x="420914" y="3762829"/>
          <a:ext cx="8418285" cy="3095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313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791" y="266346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ZA" dirty="0" smtClean="0"/>
              <a:t>Effects of </a:t>
            </a:r>
            <a:r>
              <a:rPr lang="en-ZA" dirty="0" smtClean="0"/>
              <a:t>Layering (Clustering) </a:t>
            </a:r>
            <a:endParaRPr lang="en-ZA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1D9F9F-51CB-4576-B549-CF27696BB3B2}" type="slidenum">
              <a:rPr lang="en-ZA" smtClean="0"/>
              <a:t>14</a:t>
            </a:fld>
            <a:endParaRPr lang="en-ZA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53850138"/>
              </p:ext>
            </p:extLst>
          </p:nvPr>
        </p:nvGraphicFramePr>
        <p:xfrm>
          <a:off x="420914" y="3762829"/>
          <a:ext cx="8418285" cy="3095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Hexagon 4"/>
          <p:cNvSpPr/>
          <p:nvPr/>
        </p:nvSpPr>
        <p:spPr>
          <a:xfrm>
            <a:off x="899886" y="1698168"/>
            <a:ext cx="1756228" cy="1451428"/>
          </a:xfrm>
          <a:prstGeom prst="hexagon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3175">
            <a:solidFill>
              <a:srgbClr val="A6A6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ZA" dirty="0" smtClean="0"/>
              <a:t>n=6</a:t>
            </a:r>
          </a:p>
          <a:p>
            <a:pPr algn="ctr"/>
            <a:r>
              <a:rPr lang="en-ZA" dirty="0" smtClean="0"/>
              <a:t>c=15</a:t>
            </a:r>
            <a:endParaRPr lang="en-ZA" dirty="0"/>
          </a:p>
        </p:txBody>
      </p:sp>
      <p:cxnSp>
        <p:nvCxnSpPr>
          <p:cNvPr id="6" name="Straight Connector 5"/>
          <p:cNvCxnSpPr>
            <a:stCxn id="5" idx="4"/>
            <a:endCxn id="5" idx="1"/>
          </p:cNvCxnSpPr>
          <p:nvPr/>
        </p:nvCxnSpPr>
        <p:spPr>
          <a:xfrm>
            <a:off x="1262743" y="1698168"/>
            <a:ext cx="1030514" cy="1451428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5" idx="2"/>
            <a:endCxn id="5" idx="5"/>
          </p:cNvCxnSpPr>
          <p:nvPr/>
        </p:nvCxnSpPr>
        <p:spPr>
          <a:xfrm flipV="1">
            <a:off x="1262743" y="1698168"/>
            <a:ext cx="1030514" cy="1451428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5" idx="3"/>
            <a:endCxn id="5" idx="0"/>
          </p:cNvCxnSpPr>
          <p:nvPr/>
        </p:nvCxnSpPr>
        <p:spPr>
          <a:xfrm>
            <a:off x="899886" y="2423882"/>
            <a:ext cx="1756228" cy="0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4"/>
            <a:endCxn id="5" idx="2"/>
          </p:cNvCxnSpPr>
          <p:nvPr/>
        </p:nvCxnSpPr>
        <p:spPr>
          <a:xfrm>
            <a:off x="1262743" y="1698168"/>
            <a:ext cx="0" cy="1451428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2"/>
            <a:endCxn id="5" idx="0"/>
          </p:cNvCxnSpPr>
          <p:nvPr/>
        </p:nvCxnSpPr>
        <p:spPr>
          <a:xfrm flipV="1">
            <a:off x="1262743" y="2423882"/>
            <a:ext cx="1393371" cy="72571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4"/>
            <a:endCxn id="5" idx="0"/>
          </p:cNvCxnSpPr>
          <p:nvPr/>
        </p:nvCxnSpPr>
        <p:spPr>
          <a:xfrm>
            <a:off x="1262743" y="1698168"/>
            <a:ext cx="1393371" cy="72571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5"/>
            <a:endCxn id="5" idx="1"/>
          </p:cNvCxnSpPr>
          <p:nvPr/>
        </p:nvCxnSpPr>
        <p:spPr>
          <a:xfrm>
            <a:off x="2293257" y="1698168"/>
            <a:ext cx="0" cy="1451428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3"/>
            <a:endCxn id="5" idx="1"/>
          </p:cNvCxnSpPr>
          <p:nvPr/>
        </p:nvCxnSpPr>
        <p:spPr>
          <a:xfrm>
            <a:off x="899886" y="2423882"/>
            <a:ext cx="1393371" cy="72571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3"/>
            <a:endCxn id="5" idx="5"/>
          </p:cNvCxnSpPr>
          <p:nvPr/>
        </p:nvCxnSpPr>
        <p:spPr>
          <a:xfrm flipV="1">
            <a:off x="899886" y="1698168"/>
            <a:ext cx="1393371" cy="725714"/>
          </a:xfrm>
          <a:prstGeom prst="line">
            <a:avLst/>
          </a:prstGeom>
          <a:ln w="317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3018971" y="2278743"/>
            <a:ext cx="943429" cy="333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4122058" y="1719943"/>
            <a:ext cx="1756228" cy="1451428"/>
          </a:xfrm>
          <a:prstGeom prst="triangl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31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/>
            <a:r>
              <a:rPr lang="en-ZA" dirty="0" smtClean="0"/>
              <a:t>n=3</a:t>
            </a:r>
          </a:p>
          <a:p>
            <a:pPr algn="ctr"/>
            <a:r>
              <a:rPr lang="en-ZA" dirty="0" smtClean="0"/>
              <a:t>c=3</a:t>
            </a:r>
            <a:endParaRPr lang="en-ZA" dirty="0"/>
          </a:p>
        </p:txBody>
      </p:sp>
      <p:sp>
        <p:nvSpPr>
          <p:cNvPr id="17" name="Isosceles Triangle 16"/>
          <p:cNvSpPr/>
          <p:nvPr/>
        </p:nvSpPr>
        <p:spPr>
          <a:xfrm rot="16200000" flipH="1">
            <a:off x="6350008" y="1719944"/>
            <a:ext cx="1756228" cy="1451428"/>
          </a:xfrm>
          <a:prstGeom prst="triangl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31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rtlCol="0" anchor="b"/>
          <a:lstStyle/>
          <a:p>
            <a:pPr algn="ctr"/>
            <a:r>
              <a:rPr lang="en-ZA" dirty="0" smtClean="0"/>
              <a:t>n=3</a:t>
            </a:r>
          </a:p>
          <a:p>
            <a:pPr algn="ctr"/>
            <a:r>
              <a:rPr lang="en-ZA" dirty="0"/>
              <a:t>c=3</a:t>
            </a:r>
          </a:p>
        </p:txBody>
      </p:sp>
      <p:cxnSp>
        <p:nvCxnSpPr>
          <p:cNvPr id="19" name="Straight Connector 18"/>
          <p:cNvCxnSpPr>
            <a:stCxn id="16" idx="0"/>
            <a:endCxn id="17" idx="0"/>
          </p:cNvCxnSpPr>
          <p:nvPr/>
        </p:nvCxnSpPr>
        <p:spPr>
          <a:xfrm>
            <a:off x="5725886" y="2445657"/>
            <a:ext cx="77652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56704" y="2452525"/>
            <a:ext cx="514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dirty="0" smtClean="0"/>
              <a:t>c=1</a:t>
            </a:r>
            <a:endParaRPr lang="en-ZA" dirty="0"/>
          </a:p>
        </p:txBody>
      </p:sp>
      <p:sp>
        <p:nvSpPr>
          <p:cNvPr id="21" name="Rectangle 20"/>
          <p:cNvSpPr/>
          <p:nvPr/>
        </p:nvSpPr>
        <p:spPr>
          <a:xfrm>
            <a:off x="5661253" y="3090367"/>
            <a:ext cx="1210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b="1" dirty="0" smtClean="0"/>
              <a:t>c</a:t>
            </a:r>
            <a:r>
              <a:rPr lang="en-ZA" dirty="0" smtClean="0"/>
              <a:t>=1+3+3=7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2884397" y="1142811"/>
            <a:ext cx="2780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ZA" sz="2000" dirty="0"/>
              <a:t>Reduction in Complexity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1364776" y="4326340"/>
            <a:ext cx="2388358" cy="832514"/>
          </a:xfrm>
          <a:prstGeom prst="wedgeRectCallout">
            <a:avLst>
              <a:gd name="adj1" fmla="val 119473"/>
              <a:gd name="adj2" fmla="val 1121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Note diminishing benefit from increased levels of clustering</a:t>
            </a:r>
            <a:endParaRPr lang="en-ZA" dirty="0"/>
          </a:p>
        </p:txBody>
      </p:sp>
      <p:sp>
        <p:nvSpPr>
          <p:cNvPr id="23" name="TextBox 22"/>
          <p:cNvSpPr txBox="1"/>
          <p:nvPr/>
        </p:nvSpPr>
        <p:spPr>
          <a:xfrm>
            <a:off x="7397087" y="4217156"/>
            <a:ext cx="148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 smtClean="0"/>
              <a:t>Cluster Levels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30889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349144"/>
            <a:ext cx="8229600" cy="914400"/>
          </a:xfrm>
        </p:spPr>
        <p:txBody>
          <a:bodyPr anchor="ctr">
            <a:normAutofit/>
          </a:bodyPr>
          <a:lstStyle/>
          <a:p>
            <a:pPr algn="ctr"/>
            <a:r>
              <a:rPr lang="en-ZA" sz="4000" dirty="0" smtClean="0"/>
              <a:t>Hypothesis: The Sweet Spot</a:t>
            </a:r>
            <a:endParaRPr lang="en-ZA" sz="4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66278" y="1140584"/>
            <a:ext cx="8018960" cy="5126131"/>
            <a:chOff x="970844" y="831027"/>
            <a:chExt cx="7281334" cy="5411729"/>
          </a:xfrm>
        </p:grpSpPr>
        <p:sp>
          <p:nvSpPr>
            <p:cNvPr id="4" name="Rectangle 3"/>
            <p:cNvSpPr/>
            <p:nvPr/>
          </p:nvSpPr>
          <p:spPr>
            <a:xfrm>
              <a:off x="970844" y="1320800"/>
              <a:ext cx="7281334" cy="4921956"/>
            </a:xfrm>
            <a:prstGeom prst="rect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332089" y="2032000"/>
              <a:ext cx="6716889" cy="3984978"/>
            </a:xfrm>
            <a:custGeom>
              <a:avLst/>
              <a:gdLst>
                <a:gd name="connsiteX0" fmla="*/ 0 w 6716889"/>
                <a:gd name="connsiteY0" fmla="*/ 0 h 3984978"/>
                <a:gd name="connsiteX1" fmla="*/ 2619022 w 6716889"/>
                <a:gd name="connsiteY1" fmla="*/ 2562578 h 3984978"/>
                <a:gd name="connsiteX2" fmla="*/ 6716889 w 6716889"/>
                <a:gd name="connsiteY2" fmla="*/ 3984978 h 3984978"/>
                <a:gd name="connsiteX3" fmla="*/ 6716889 w 6716889"/>
                <a:gd name="connsiteY3" fmla="*/ 3984978 h 398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6889" h="3984978">
                  <a:moveTo>
                    <a:pt x="0" y="0"/>
                  </a:moveTo>
                  <a:cubicBezTo>
                    <a:pt x="749770" y="949207"/>
                    <a:pt x="1499541" y="1898415"/>
                    <a:pt x="2619022" y="2562578"/>
                  </a:cubicBezTo>
                  <a:cubicBezTo>
                    <a:pt x="3738503" y="3226741"/>
                    <a:pt x="6716889" y="3984978"/>
                    <a:pt x="6716889" y="3984978"/>
                  </a:cubicBezTo>
                  <a:lnTo>
                    <a:pt x="6716889" y="3984978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70505" y="1864254"/>
              <a:ext cx="1195531" cy="77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ZA" sz="1400" dirty="0" smtClean="0">
                  <a:solidFill>
                    <a:srgbClr val="FF0000"/>
                  </a:solidFill>
                </a:rPr>
                <a:t>Probability that</a:t>
              </a:r>
            </a:p>
            <a:p>
              <a:pPr algn="r"/>
              <a:r>
                <a:rPr lang="en-ZA" sz="1400" dirty="0" smtClean="0">
                  <a:solidFill>
                    <a:srgbClr val="FF0000"/>
                  </a:solidFill>
                </a:rPr>
                <a:t> match will </a:t>
              </a:r>
            </a:p>
            <a:p>
              <a:pPr algn="r"/>
              <a:r>
                <a:rPr lang="en-ZA" sz="1400" dirty="0" smtClean="0">
                  <a:solidFill>
                    <a:srgbClr val="FF0000"/>
                  </a:solidFill>
                </a:rPr>
                <a:t>be useful</a:t>
              </a:r>
            </a:p>
          </p:txBody>
        </p:sp>
        <p:sp>
          <p:nvSpPr>
            <p:cNvPr id="9" name="Freeform 8"/>
            <p:cNvSpPr/>
            <p:nvPr/>
          </p:nvSpPr>
          <p:spPr>
            <a:xfrm flipH="1">
              <a:off x="1337732" y="2060221"/>
              <a:ext cx="6716889" cy="3984978"/>
            </a:xfrm>
            <a:custGeom>
              <a:avLst/>
              <a:gdLst>
                <a:gd name="connsiteX0" fmla="*/ 0 w 6716889"/>
                <a:gd name="connsiteY0" fmla="*/ 0 h 3984978"/>
                <a:gd name="connsiteX1" fmla="*/ 2619022 w 6716889"/>
                <a:gd name="connsiteY1" fmla="*/ 2562578 h 3984978"/>
                <a:gd name="connsiteX2" fmla="*/ 6716889 w 6716889"/>
                <a:gd name="connsiteY2" fmla="*/ 3984978 h 3984978"/>
                <a:gd name="connsiteX3" fmla="*/ 6716889 w 6716889"/>
                <a:gd name="connsiteY3" fmla="*/ 3984978 h 398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6889" h="3984978">
                  <a:moveTo>
                    <a:pt x="0" y="0"/>
                  </a:moveTo>
                  <a:cubicBezTo>
                    <a:pt x="749770" y="949207"/>
                    <a:pt x="1499541" y="1898415"/>
                    <a:pt x="2619022" y="2562578"/>
                  </a:cubicBezTo>
                  <a:cubicBezTo>
                    <a:pt x="3738503" y="3226741"/>
                    <a:pt x="6716889" y="3984978"/>
                    <a:pt x="6716889" y="3984978"/>
                  </a:cubicBezTo>
                  <a:lnTo>
                    <a:pt x="6716889" y="3984978"/>
                  </a:lnTo>
                </a:path>
              </a:pathLst>
            </a:cu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74522" y="1838718"/>
              <a:ext cx="1195531" cy="77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 smtClean="0">
                  <a:solidFill>
                    <a:srgbClr val="00B050"/>
                  </a:solidFill>
                </a:rPr>
                <a:t>Probability that</a:t>
              </a:r>
            </a:p>
            <a:p>
              <a:r>
                <a:rPr lang="en-ZA" sz="1400" dirty="0" smtClean="0">
                  <a:solidFill>
                    <a:srgbClr val="00B050"/>
                  </a:solidFill>
                </a:rPr>
                <a:t> match will </a:t>
              </a:r>
            </a:p>
            <a:p>
              <a:r>
                <a:rPr lang="en-ZA" sz="1400" dirty="0" smtClean="0">
                  <a:solidFill>
                    <a:srgbClr val="00B050"/>
                  </a:solidFill>
                </a:rPr>
                <a:t>be found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42415" y="2209580"/>
              <a:ext cx="9235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Maximum</a:t>
              </a:r>
            </a:p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Utility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343375" y="2605310"/>
              <a:ext cx="6711244" cy="3595954"/>
            </a:xfrm>
            <a:custGeom>
              <a:avLst/>
              <a:gdLst>
                <a:gd name="connsiteX0" fmla="*/ 0 w 6716889"/>
                <a:gd name="connsiteY0" fmla="*/ 0 h 3984978"/>
                <a:gd name="connsiteX1" fmla="*/ 2619022 w 6716889"/>
                <a:gd name="connsiteY1" fmla="*/ 2562578 h 3984978"/>
                <a:gd name="connsiteX2" fmla="*/ 6716889 w 6716889"/>
                <a:gd name="connsiteY2" fmla="*/ 3984978 h 3984978"/>
                <a:gd name="connsiteX3" fmla="*/ 6716889 w 6716889"/>
                <a:gd name="connsiteY3" fmla="*/ 3984978 h 398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6889" h="3984978">
                  <a:moveTo>
                    <a:pt x="0" y="0"/>
                  </a:moveTo>
                  <a:cubicBezTo>
                    <a:pt x="749770" y="949207"/>
                    <a:pt x="1499541" y="1898415"/>
                    <a:pt x="2619022" y="2562578"/>
                  </a:cubicBezTo>
                  <a:cubicBezTo>
                    <a:pt x="3738503" y="3226741"/>
                    <a:pt x="6716889" y="3984978"/>
                    <a:pt x="6716889" y="3984978"/>
                  </a:cubicBezTo>
                  <a:lnTo>
                    <a:pt x="6716889" y="3984978"/>
                  </a:lnTo>
                </a:path>
              </a:pathLst>
            </a:cu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11510" y="5608832"/>
              <a:ext cx="1462829" cy="32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rgbClr val="00B0F0"/>
                  </a:solidFill>
                </a:rPr>
                <a:t>Unit Cost of Service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0791" y="3850916"/>
              <a:ext cx="1155998" cy="5523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Typical Science</a:t>
              </a:r>
            </a:p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Portals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05301" y="3964640"/>
              <a:ext cx="556661" cy="3249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“XXX”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64842" y="3890248"/>
              <a:ext cx="1101212" cy="5523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Typical Search</a:t>
              </a:r>
            </a:p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Engines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0845" y="831027"/>
              <a:ext cx="7281333" cy="38990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ZA" dirty="0" smtClean="0">
                  <a:sym typeface="Wingdings"/>
                </a:rPr>
                <a:t></a:t>
              </a:r>
              <a:r>
                <a:rPr lang="en-ZA" dirty="0" smtClean="0">
                  <a:sym typeface="Wingdings" pitchFamily="2" charset="2"/>
                </a:rPr>
                <a:t> </a:t>
              </a:r>
              <a:r>
                <a:rPr lang="en-ZA" dirty="0" smtClean="0"/>
                <a:t>Low ‘linkedness’                                                                   High ‘linkedness’</a:t>
              </a:r>
              <a:r>
                <a:rPr lang="en-ZA" dirty="0" smtClean="0">
                  <a:sym typeface="Wingdings" pitchFamily="2" charset="2"/>
                </a:rPr>
                <a:t></a:t>
              </a:r>
              <a:endParaRPr lang="en-ZA" dirty="0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072055" y="2246487"/>
            <a:ext cx="7362497" cy="3823237"/>
          </a:xfrm>
          <a:custGeom>
            <a:avLst/>
            <a:gdLst>
              <a:gd name="connsiteX0" fmla="*/ 0 w 7362497"/>
              <a:gd name="connsiteY0" fmla="*/ 3823237 h 3823237"/>
              <a:gd name="connsiteX1" fmla="*/ 1324304 w 7362497"/>
              <a:gd name="connsiteY1" fmla="*/ 3350272 h 3823237"/>
              <a:gd name="connsiteX2" fmla="*/ 2333297 w 7362497"/>
              <a:gd name="connsiteY2" fmla="*/ 2640823 h 3823237"/>
              <a:gd name="connsiteX3" fmla="*/ 2932386 w 7362497"/>
              <a:gd name="connsiteY3" fmla="*/ 906616 h 3823237"/>
              <a:gd name="connsiteX4" fmla="*/ 3358055 w 7362497"/>
              <a:gd name="connsiteY4" fmla="*/ 149872 h 3823237"/>
              <a:gd name="connsiteX5" fmla="*/ 3846786 w 7362497"/>
              <a:gd name="connsiteY5" fmla="*/ 23747 h 3823237"/>
              <a:gd name="connsiteX6" fmla="*/ 4272455 w 7362497"/>
              <a:gd name="connsiteY6" fmla="*/ 465182 h 3823237"/>
              <a:gd name="connsiteX7" fmla="*/ 4556235 w 7362497"/>
              <a:gd name="connsiteY7" fmla="*/ 1553003 h 3823237"/>
              <a:gd name="connsiteX8" fmla="*/ 4887311 w 7362497"/>
              <a:gd name="connsiteY8" fmla="*/ 2483168 h 3823237"/>
              <a:gd name="connsiteX9" fmla="*/ 5439104 w 7362497"/>
              <a:gd name="connsiteY9" fmla="*/ 2987665 h 3823237"/>
              <a:gd name="connsiteX10" fmla="*/ 6463862 w 7362497"/>
              <a:gd name="connsiteY10" fmla="*/ 3476396 h 3823237"/>
              <a:gd name="connsiteX11" fmla="*/ 7362497 w 7362497"/>
              <a:gd name="connsiteY11" fmla="*/ 3775941 h 3823237"/>
              <a:gd name="connsiteX12" fmla="*/ 7362497 w 7362497"/>
              <a:gd name="connsiteY12" fmla="*/ 3775941 h 3823237"/>
              <a:gd name="connsiteX13" fmla="*/ 7362497 w 7362497"/>
              <a:gd name="connsiteY13" fmla="*/ 3775941 h 382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62497" h="3823237">
                <a:moveTo>
                  <a:pt x="0" y="3823237"/>
                </a:moveTo>
                <a:cubicBezTo>
                  <a:pt x="467710" y="3685289"/>
                  <a:pt x="935421" y="3547341"/>
                  <a:pt x="1324304" y="3350272"/>
                </a:cubicBezTo>
                <a:cubicBezTo>
                  <a:pt x="1713187" y="3153203"/>
                  <a:pt x="2065283" y="3048099"/>
                  <a:pt x="2333297" y="2640823"/>
                </a:cubicBezTo>
                <a:cubicBezTo>
                  <a:pt x="2601311" y="2233547"/>
                  <a:pt x="2761593" y="1321774"/>
                  <a:pt x="2932386" y="906616"/>
                </a:cubicBezTo>
                <a:cubicBezTo>
                  <a:pt x="3103179" y="491458"/>
                  <a:pt x="3205655" y="297017"/>
                  <a:pt x="3358055" y="149872"/>
                </a:cubicBezTo>
                <a:cubicBezTo>
                  <a:pt x="3510455" y="2727"/>
                  <a:pt x="3694386" y="-28805"/>
                  <a:pt x="3846786" y="23747"/>
                </a:cubicBezTo>
                <a:cubicBezTo>
                  <a:pt x="3999186" y="76299"/>
                  <a:pt x="4154214" y="210306"/>
                  <a:pt x="4272455" y="465182"/>
                </a:cubicBezTo>
                <a:cubicBezTo>
                  <a:pt x="4390696" y="720058"/>
                  <a:pt x="4453759" y="1216672"/>
                  <a:pt x="4556235" y="1553003"/>
                </a:cubicBezTo>
                <a:cubicBezTo>
                  <a:pt x="4658711" y="1889334"/>
                  <a:pt x="4740166" y="2244058"/>
                  <a:pt x="4887311" y="2483168"/>
                </a:cubicBezTo>
                <a:cubicBezTo>
                  <a:pt x="5034456" y="2722278"/>
                  <a:pt x="5176346" y="2822127"/>
                  <a:pt x="5439104" y="2987665"/>
                </a:cubicBezTo>
                <a:cubicBezTo>
                  <a:pt x="5701863" y="3153203"/>
                  <a:pt x="6143297" y="3345017"/>
                  <a:pt x="6463862" y="3476396"/>
                </a:cubicBezTo>
                <a:cubicBezTo>
                  <a:pt x="6784427" y="3607775"/>
                  <a:pt x="7362497" y="3775941"/>
                  <a:pt x="7362497" y="3775941"/>
                </a:cubicBezTo>
                <a:lnTo>
                  <a:pt x="7362497" y="3775941"/>
                </a:lnTo>
                <a:lnTo>
                  <a:pt x="7362497" y="3775941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22" name="Straight Arrow Connector 21"/>
          <p:cNvCxnSpPr>
            <a:stCxn id="18" idx="3"/>
            <a:endCxn id="19" idx="1"/>
          </p:cNvCxnSpPr>
          <p:nvPr/>
        </p:nvCxnSpPr>
        <p:spPr>
          <a:xfrm>
            <a:off x="2170598" y="4262712"/>
            <a:ext cx="227806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23298" y="1604512"/>
            <a:ext cx="8561940" cy="4662200"/>
            <a:chOff x="477810" y="1320800"/>
            <a:chExt cx="7774368" cy="4921956"/>
          </a:xfrm>
        </p:grpSpPr>
        <p:sp>
          <p:nvSpPr>
            <p:cNvPr id="38" name="Rectangle 37"/>
            <p:cNvSpPr/>
            <p:nvPr/>
          </p:nvSpPr>
          <p:spPr>
            <a:xfrm>
              <a:off x="970844" y="1320800"/>
              <a:ext cx="7281334" cy="4921956"/>
            </a:xfrm>
            <a:prstGeom prst="rect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-653795" y="3331746"/>
              <a:ext cx="2598569" cy="335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dirty="0" smtClean="0"/>
                <a:t>Increasing  Probabiliy </a:t>
              </a:r>
              <a:r>
                <a:rPr lang="en-ZA" dirty="0" smtClean="0">
                  <a:sym typeface="Wingdings" pitchFamily="2" charset="2"/>
                </a:rPr>
                <a:t></a:t>
              </a:r>
              <a:endParaRPr lang="en-ZA" dirty="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1332089" y="2032000"/>
              <a:ext cx="6716889" cy="3984978"/>
            </a:xfrm>
            <a:custGeom>
              <a:avLst/>
              <a:gdLst>
                <a:gd name="connsiteX0" fmla="*/ 0 w 6716889"/>
                <a:gd name="connsiteY0" fmla="*/ 0 h 3984978"/>
                <a:gd name="connsiteX1" fmla="*/ 2619022 w 6716889"/>
                <a:gd name="connsiteY1" fmla="*/ 2562578 h 3984978"/>
                <a:gd name="connsiteX2" fmla="*/ 6716889 w 6716889"/>
                <a:gd name="connsiteY2" fmla="*/ 3984978 h 3984978"/>
                <a:gd name="connsiteX3" fmla="*/ 6716889 w 6716889"/>
                <a:gd name="connsiteY3" fmla="*/ 3984978 h 398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6889" h="3984978">
                  <a:moveTo>
                    <a:pt x="0" y="0"/>
                  </a:moveTo>
                  <a:cubicBezTo>
                    <a:pt x="749770" y="949207"/>
                    <a:pt x="1499541" y="1898415"/>
                    <a:pt x="2619022" y="2562578"/>
                  </a:cubicBezTo>
                  <a:cubicBezTo>
                    <a:pt x="3738503" y="3226741"/>
                    <a:pt x="6716889" y="3984978"/>
                    <a:pt x="6716889" y="3984978"/>
                  </a:cubicBezTo>
                  <a:lnTo>
                    <a:pt x="6716889" y="3984978"/>
                  </a:lnTo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70505" y="1864254"/>
              <a:ext cx="1195531" cy="77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ZA" sz="1400" dirty="0" smtClean="0">
                  <a:solidFill>
                    <a:srgbClr val="C00000"/>
                  </a:solidFill>
                </a:rPr>
                <a:t>Probability that</a:t>
              </a:r>
            </a:p>
            <a:p>
              <a:pPr algn="r"/>
              <a:r>
                <a:rPr lang="en-ZA" sz="1400" dirty="0" smtClean="0">
                  <a:solidFill>
                    <a:srgbClr val="C00000"/>
                  </a:solidFill>
                </a:rPr>
                <a:t> match will </a:t>
              </a:r>
            </a:p>
            <a:p>
              <a:pPr algn="r"/>
              <a:r>
                <a:rPr lang="en-ZA" sz="1400" dirty="0" smtClean="0">
                  <a:solidFill>
                    <a:srgbClr val="C00000"/>
                  </a:solidFill>
                </a:rPr>
                <a:t>be useful</a:t>
              </a: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1337732" y="2060221"/>
              <a:ext cx="6716889" cy="3984978"/>
            </a:xfrm>
            <a:custGeom>
              <a:avLst/>
              <a:gdLst>
                <a:gd name="connsiteX0" fmla="*/ 0 w 6716889"/>
                <a:gd name="connsiteY0" fmla="*/ 0 h 3984978"/>
                <a:gd name="connsiteX1" fmla="*/ 2619022 w 6716889"/>
                <a:gd name="connsiteY1" fmla="*/ 2562578 h 3984978"/>
                <a:gd name="connsiteX2" fmla="*/ 6716889 w 6716889"/>
                <a:gd name="connsiteY2" fmla="*/ 3984978 h 3984978"/>
                <a:gd name="connsiteX3" fmla="*/ 6716889 w 6716889"/>
                <a:gd name="connsiteY3" fmla="*/ 3984978 h 398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6889" h="3984978">
                  <a:moveTo>
                    <a:pt x="0" y="0"/>
                  </a:moveTo>
                  <a:cubicBezTo>
                    <a:pt x="749770" y="949207"/>
                    <a:pt x="1499541" y="1898415"/>
                    <a:pt x="2619022" y="2562578"/>
                  </a:cubicBezTo>
                  <a:cubicBezTo>
                    <a:pt x="3738503" y="3226741"/>
                    <a:pt x="6716889" y="3984978"/>
                    <a:pt x="6716889" y="3984978"/>
                  </a:cubicBezTo>
                  <a:lnTo>
                    <a:pt x="6716889" y="3984978"/>
                  </a:lnTo>
                </a:path>
              </a:pathLst>
            </a:cu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774522" y="1838718"/>
              <a:ext cx="1195531" cy="77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400" dirty="0" smtClean="0">
                  <a:solidFill>
                    <a:schemeClr val="accent4">
                      <a:lumMod val="75000"/>
                    </a:schemeClr>
                  </a:solidFill>
                </a:rPr>
                <a:t>Probability that</a:t>
              </a:r>
            </a:p>
            <a:p>
              <a:r>
                <a:rPr lang="en-ZA" sz="1400" dirty="0" smtClean="0">
                  <a:solidFill>
                    <a:schemeClr val="accent4">
                      <a:lumMod val="75000"/>
                    </a:schemeClr>
                  </a:solidFill>
                </a:rPr>
                <a:t> match will </a:t>
              </a:r>
            </a:p>
            <a:p>
              <a:r>
                <a:rPr lang="en-ZA" sz="1400" dirty="0" smtClean="0">
                  <a:solidFill>
                    <a:schemeClr val="accent4">
                      <a:lumMod val="75000"/>
                    </a:schemeClr>
                  </a:solidFill>
                </a:rPr>
                <a:t>be found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42415" y="2209580"/>
              <a:ext cx="9235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Maximum</a:t>
              </a:r>
            </a:p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Utility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343375" y="2605310"/>
              <a:ext cx="6711244" cy="3595954"/>
            </a:xfrm>
            <a:custGeom>
              <a:avLst/>
              <a:gdLst>
                <a:gd name="connsiteX0" fmla="*/ 0 w 6716889"/>
                <a:gd name="connsiteY0" fmla="*/ 0 h 3984978"/>
                <a:gd name="connsiteX1" fmla="*/ 2619022 w 6716889"/>
                <a:gd name="connsiteY1" fmla="*/ 2562578 h 3984978"/>
                <a:gd name="connsiteX2" fmla="*/ 6716889 w 6716889"/>
                <a:gd name="connsiteY2" fmla="*/ 3984978 h 3984978"/>
                <a:gd name="connsiteX3" fmla="*/ 6716889 w 6716889"/>
                <a:gd name="connsiteY3" fmla="*/ 3984978 h 398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6889" h="3984978">
                  <a:moveTo>
                    <a:pt x="0" y="0"/>
                  </a:moveTo>
                  <a:cubicBezTo>
                    <a:pt x="749770" y="949207"/>
                    <a:pt x="1499541" y="1898415"/>
                    <a:pt x="2619022" y="2562578"/>
                  </a:cubicBezTo>
                  <a:cubicBezTo>
                    <a:pt x="3738503" y="3226741"/>
                    <a:pt x="6716889" y="3984978"/>
                    <a:pt x="6716889" y="3984978"/>
                  </a:cubicBezTo>
                  <a:lnTo>
                    <a:pt x="6716889" y="3984978"/>
                  </a:lnTo>
                </a:path>
              </a:pathLst>
            </a:custGeom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11510" y="5608832"/>
              <a:ext cx="1462829" cy="32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chemeClr val="tx2">
                      <a:lumMod val="75000"/>
                    </a:schemeClr>
                  </a:solidFill>
                </a:rPr>
                <a:t>Unit Cost of Service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33947" y="3850916"/>
              <a:ext cx="1249688" cy="5523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Typical Science</a:t>
              </a:r>
            </a:p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Gateway/ Portal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370624" y="3964640"/>
              <a:ext cx="626019" cy="3249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“Ideal”</a:t>
              </a:r>
              <a:endParaRPr lang="en-ZA" sz="14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64842" y="3890248"/>
              <a:ext cx="1101212" cy="5523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Typical Search</a:t>
              </a:r>
            </a:p>
            <a:p>
              <a:pPr algn="ctr"/>
              <a:r>
                <a:rPr lang="en-ZA" sz="1400" dirty="0" smtClean="0">
                  <a:solidFill>
                    <a:srgbClr val="7030A0"/>
                  </a:solidFill>
                </a:rPr>
                <a:t>Engines</a:t>
              </a:r>
            </a:p>
          </p:txBody>
        </p:sp>
      </p:grpSp>
      <p:sp>
        <p:nvSpPr>
          <p:cNvPr id="51" name="Freeform 50"/>
          <p:cNvSpPr/>
          <p:nvPr/>
        </p:nvSpPr>
        <p:spPr>
          <a:xfrm>
            <a:off x="1072055" y="2246487"/>
            <a:ext cx="7362497" cy="3823237"/>
          </a:xfrm>
          <a:custGeom>
            <a:avLst/>
            <a:gdLst>
              <a:gd name="connsiteX0" fmla="*/ 0 w 7362497"/>
              <a:gd name="connsiteY0" fmla="*/ 3823237 h 3823237"/>
              <a:gd name="connsiteX1" fmla="*/ 1324304 w 7362497"/>
              <a:gd name="connsiteY1" fmla="*/ 3350272 h 3823237"/>
              <a:gd name="connsiteX2" fmla="*/ 2333297 w 7362497"/>
              <a:gd name="connsiteY2" fmla="*/ 2640823 h 3823237"/>
              <a:gd name="connsiteX3" fmla="*/ 2932386 w 7362497"/>
              <a:gd name="connsiteY3" fmla="*/ 906616 h 3823237"/>
              <a:gd name="connsiteX4" fmla="*/ 3358055 w 7362497"/>
              <a:gd name="connsiteY4" fmla="*/ 149872 h 3823237"/>
              <a:gd name="connsiteX5" fmla="*/ 3846786 w 7362497"/>
              <a:gd name="connsiteY5" fmla="*/ 23747 h 3823237"/>
              <a:gd name="connsiteX6" fmla="*/ 4272455 w 7362497"/>
              <a:gd name="connsiteY6" fmla="*/ 465182 h 3823237"/>
              <a:gd name="connsiteX7" fmla="*/ 4556235 w 7362497"/>
              <a:gd name="connsiteY7" fmla="*/ 1553003 h 3823237"/>
              <a:gd name="connsiteX8" fmla="*/ 4887311 w 7362497"/>
              <a:gd name="connsiteY8" fmla="*/ 2483168 h 3823237"/>
              <a:gd name="connsiteX9" fmla="*/ 5439104 w 7362497"/>
              <a:gd name="connsiteY9" fmla="*/ 2987665 h 3823237"/>
              <a:gd name="connsiteX10" fmla="*/ 6463862 w 7362497"/>
              <a:gd name="connsiteY10" fmla="*/ 3476396 h 3823237"/>
              <a:gd name="connsiteX11" fmla="*/ 7362497 w 7362497"/>
              <a:gd name="connsiteY11" fmla="*/ 3775941 h 3823237"/>
              <a:gd name="connsiteX12" fmla="*/ 7362497 w 7362497"/>
              <a:gd name="connsiteY12" fmla="*/ 3775941 h 3823237"/>
              <a:gd name="connsiteX13" fmla="*/ 7362497 w 7362497"/>
              <a:gd name="connsiteY13" fmla="*/ 3775941 h 382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62497" h="3823237">
                <a:moveTo>
                  <a:pt x="0" y="3823237"/>
                </a:moveTo>
                <a:cubicBezTo>
                  <a:pt x="467710" y="3685289"/>
                  <a:pt x="935421" y="3547341"/>
                  <a:pt x="1324304" y="3350272"/>
                </a:cubicBezTo>
                <a:cubicBezTo>
                  <a:pt x="1713187" y="3153203"/>
                  <a:pt x="2065283" y="3048099"/>
                  <a:pt x="2333297" y="2640823"/>
                </a:cubicBezTo>
                <a:cubicBezTo>
                  <a:pt x="2601311" y="2233547"/>
                  <a:pt x="2761593" y="1321774"/>
                  <a:pt x="2932386" y="906616"/>
                </a:cubicBezTo>
                <a:cubicBezTo>
                  <a:pt x="3103179" y="491458"/>
                  <a:pt x="3205655" y="297017"/>
                  <a:pt x="3358055" y="149872"/>
                </a:cubicBezTo>
                <a:cubicBezTo>
                  <a:pt x="3510455" y="2727"/>
                  <a:pt x="3694386" y="-28805"/>
                  <a:pt x="3846786" y="23747"/>
                </a:cubicBezTo>
                <a:cubicBezTo>
                  <a:pt x="3999186" y="76299"/>
                  <a:pt x="4154214" y="210306"/>
                  <a:pt x="4272455" y="465182"/>
                </a:cubicBezTo>
                <a:cubicBezTo>
                  <a:pt x="4390696" y="720058"/>
                  <a:pt x="4453759" y="1216672"/>
                  <a:pt x="4556235" y="1553003"/>
                </a:cubicBezTo>
                <a:cubicBezTo>
                  <a:pt x="4658711" y="1889334"/>
                  <a:pt x="4740166" y="2244058"/>
                  <a:pt x="4887311" y="2483168"/>
                </a:cubicBezTo>
                <a:cubicBezTo>
                  <a:pt x="5034456" y="2722278"/>
                  <a:pt x="5176346" y="2822127"/>
                  <a:pt x="5439104" y="2987665"/>
                </a:cubicBezTo>
                <a:cubicBezTo>
                  <a:pt x="5701863" y="3153203"/>
                  <a:pt x="6143297" y="3345017"/>
                  <a:pt x="6463862" y="3476396"/>
                </a:cubicBezTo>
                <a:cubicBezTo>
                  <a:pt x="6784427" y="3607775"/>
                  <a:pt x="7362497" y="3775941"/>
                  <a:pt x="7362497" y="3775941"/>
                </a:cubicBezTo>
                <a:lnTo>
                  <a:pt x="7362497" y="3775941"/>
                </a:lnTo>
                <a:lnTo>
                  <a:pt x="7362497" y="3775941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52" name="Straight Arrow Connector 51"/>
          <p:cNvCxnSpPr>
            <a:stCxn id="48" idx="3"/>
            <a:endCxn id="49" idx="1"/>
          </p:cNvCxnSpPr>
          <p:nvPr/>
        </p:nvCxnSpPr>
        <p:spPr>
          <a:xfrm>
            <a:off x="2222190" y="4262711"/>
            <a:ext cx="218827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45812" y="6187096"/>
            <a:ext cx="679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Increasing inclusiveness , reduced structure,  or widening mandates </a:t>
            </a:r>
            <a:r>
              <a:rPr lang="en-ZA" dirty="0" smtClean="0">
                <a:sym typeface="Wingdings" pitchFamily="2" charset="2"/>
              </a:rPr>
              <a:t>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31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Measures to Reduce Complexity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b="1" dirty="0" smtClean="0"/>
              <a:t>De-Duplication</a:t>
            </a:r>
            <a:r>
              <a:rPr lang="en-ZA" dirty="0" smtClean="0"/>
              <a:t>: </a:t>
            </a:r>
          </a:p>
          <a:p>
            <a:pPr lvl="1"/>
            <a:r>
              <a:rPr lang="en-ZA" dirty="0" smtClean="0"/>
              <a:t>achieved through ontologies or </a:t>
            </a:r>
            <a:r>
              <a:rPr lang="en-ZA" dirty="0" smtClean="0"/>
              <a:t>vocabularies, registries</a:t>
            </a:r>
            <a:endParaRPr lang="en-ZA" dirty="0" smtClean="0"/>
          </a:p>
          <a:p>
            <a:pPr lvl="1"/>
            <a:r>
              <a:rPr lang="en-ZA" dirty="0" smtClean="0"/>
              <a:t>reduces </a:t>
            </a:r>
            <a:r>
              <a:rPr lang="en-ZA" dirty="0"/>
              <a:t>the </a:t>
            </a:r>
            <a:r>
              <a:rPr lang="en-ZA" dirty="0" smtClean="0"/>
              <a:t>number of nodes</a:t>
            </a:r>
          </a:p>
          <a:p>
            <a:r>
              <a:rPr lang="en-ZA" b="1" dirty="0" smtClean="0"/>
              <a:t>Layering: </a:t>
            </a:r>
            <a:r>
              <a:rPr lang="en-ZA" dirty="0" smtClean="0"/>
              <a:t>measures to</a:t>
            </a:r>
          </a:p>
          <a:p>
            <a:pPr lvl="1"/>
            <a:r>
              <a:rPr lang="en-ZA" dirty="0" smtClean="0"/>
              <a:t>eliminate non-essential or duplicate relationships</a:t>
            </a:r>
          </a:p>
          <a:p>
            <a:pPr lvl="1"/>
            <a:r>
              <a:rPr lang="en-ZA" dirty="0" smtClean="0"/>
              <a:t>and to group nodes together through ontology or entity modelling </a:t>
            </a:r>
          </a:p>
          <a:p>
            <a:r>
              <a:rPr lang="en-ZA" b="1" dirty="0" smtClean="0"/>
              <a:t>Reduced Resolution: </a:t>
            </a:r>
            <a:endParaRPr lang="en-ZA" dirty="0" smtClean="0"/>
          </a:p>
          <a:p>
            <a:pPr lvl="1"/>
            <a:r>
              <a:rPr lang="en-ZA" dirty="0" smtClean="0"/>
              <a:t>Some relationships are stronger than others </a:t>
            </a:r>
          </a:p>
          <a:p>
            <a:pPr lvl="1"/>
            <a:r>
              <a:rPr lang="en-ZA" dirty="0" smtClean="0"/>
              <a:t>disregard the weakest to obtain an approximation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1D9F9F-51CB-4576-B549-CF27696BB3B2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02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71600" y="2743199"/>
            <a:ext cx="7123113" cy="36875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ICSU Programme – established 2008</a:t>
            </a:r>
          </a:p>
          <a:p>
            <a:endParaRPr lang="en-US" dirty="0" smtClean="0"/>
          </a:p>
          <a:p>
            <a:r>
              <a:rPr lang="en-US" dirty="0" smtClean="0"/>
              <a:t>Replaces ‘World Data Centers’ – inception in the 1950s with International Polar Year</a:t>
            </a:r>
          </a:p>
          <a:p>
            <a:endParaRPr lang="en-US" dirty="0"/>
          </a:p>
          <a:p>
            <a:r>
              <a:rPr lang="en-US" dirty="0" smtClean="0"/>
              <a:t>Quality-assured data and services – scientific data for science</a:t>
            </a:r>
          </a:p>
          <a:p>
            <a:endParaRPr lang="en-US" dirty="0"/>
          </a:p>
          <a:p>
            <a:r>
              <a:rPr lang="en-US" dirty="0" smtClean="0"/>
              <a:t>Evaluates Governance, Technical Maturity, Sustainability, </a:t>
            </a:r>
            <a:r>
              <a:rPr lang="en-US" dirty="0" smtClean="0"/>
              <a:t>Outreach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http://www.icsu-wds.org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 II: The ICSU World Data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Trusted Data</a:t>
            </a:r>
            <a:r>
              <a:rPr lang="en-US" sz="3600" baseline="0" dirty="0" smtClean="0"/>
              <a:t> Services for Global Science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dirty="0"/>
              <a:t>As an ICSU Interdisciplinary body, the mission of the World Data System is to support ICSU’s vision by promoting long-term stewardship of, and universal and equitable access to, </a:t>
            </a:r>
            <a:r>
              <a:rPr lang="en-GB" b="1" dirty="0"/>
              <a:t>quality-assured scientific data and data services, products, and information</a:t>
            </a:r>
            <a:r>
              <a:rPr lang="en-GB" dirty="0"/>
              <a:t> across a range of disciplines in the natural and social sciences, and the humanities. WDS aims to facilitate scientific research under the ICSU umbrella by coordinating and supporting </a:t>
            </a:r>
            <a:r>
              <a:rPr lang="en-GB" b="1" dirty="0"/>
              <a:t>trusted scientific data services</a:t>
            </a:r>
            <a:r>
              <a:rPr lang="en-GB" dirty="0"/>
              <a:t> for the provision, use, and preservation of relevant </a:t>
            </a:r>
            <a:r>
              <a:rPr lang="en-GB" dirty="0" smtClean="0"/>
              <a:t>datasets</a:t>
            </a:r>
            <a:r>
              <a:rPr lang="en-ZA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Global Research Data Infrastructure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Make </a:t>
            </a:r>
            <a:r>
              <a:rPr lang="en-US" dirty="0"/>
              <a:t>trusted data services an integral part of international collaborative scientific </a:t>
            </a:r>
            <a:r>
              <a:rPr lang="en-US" dirty="0" smtClean="0"/>
              <a:t>research</a:t>
            </a:r>
          </a:p>
          <a:p>
            <a:r>
              <a:rPr lang="en-US" dirty="0" smtClean="0"/>
              <a:t>Nurture </a:t>
            </a:r>
            <a:r>
              <a:rPr lang="en-US" dirty="0"/>
              <a:t>active disciplinary and multidisciplinary scientific data services </a:t>
            </a:r>
            <a:r>
              <a:rPr lang="en-US" dirty="0" smtClean="0"/>
              <a:t>communities</a:t>
            </a:r>
          </a:p>
          <a:p>
            <a:r>
              <a:rPr lang="en-US" dirty="0" smtClean="0"/>
              <a:t>Improve </a:t>
            </a:r>
            <a:r>
              <a:rPr lang="en-US" dirty="0"/>
              <a:t>the funding environment </a:t>
            </a:r>
            <a:endParaRPr lang="en-US" dirty="0" smtClean="0"/>
          </a:p>
          <a:p>
            <a:r>
              <a:rPr lang="en-US" dirty="0" smtClean="0"/>
              <a:t>Improve </a:t>
            </a:r>
            <a:r>
              <a:rPr lang="en-US" dirty="0"/>
              <a:t>the trust in and quality of open Scientific Data </a:t>
            </a:r>
            <a:r>
              <a:rPr lang="en-US" dirty="0" smtClean="0"/>
              <a:t>Services</a:t>
            </a:r>
          </a:p>
          <a:p>
            <a:r>
              <a:rPr lang="en-US" dirty="0" smtClean="0"/>
              <a:t>Position </a:t>
            </a:r>
            <a:r>
              <a:rPr lang="en-US" dirty="0"/>
              <a:t>ICSU-WDS as the premium global multidisciplinary network for quality-assessed scientific research data</a:t>
            </a:r>
          </a:p>
        </p:txBody>
      </p:sp>
    </p:spTree>
    <p:extLst>
      <p:ext uri="{BB962C8B-B14F-4D97-AF65-F5344CB8AC3E}">
        <p14:creationId xmlns:p14="http://schemas.microsoft.com/office/powerpoint/2010/main" val="48965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46" y="493456"/>
            <a:ext cx="113360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dirty="0" smtClean="0"/>
              <a:t>Charles Babbage (1791-1871)</a:t>
            </a:r>
            <a:endParaRPr lang="en-ZA" sz="4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608512" cy="333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File:BabbageDifferenceEngin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15" y="2924942"/>
            <a:ext cx="4826433" cy="355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Vision and Positioning of WDS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39339471"/>
              </p:ext>
            </p:extLst>
          </p:nvPr>
        </p:nvGraphicFramePr>
        <p:xfrm>
          <a:off x="0" y="1509889"/>
          <a:ext cx="9144000" cy="534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80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</a:t>
            </a:r>
            <a:r>
              <a:rPr lang="en-US" baseline="0" dirty="0" smtClean="0"/>
              <a:t> Meta-Data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 incentive</a:t>
            </a:r>
          </a:p>
          <a:p>
            <a:pPr lvl="1"/>
            <a:r>
              <a:rPr lang="en-US" dirty="0" smtClean="0"/>
              <a:t>But this is changing …</a:t>
            </a:r>
          </a:p>
          <a:p>
            <a:r>
              <a:rPr lang="en-US" dirty="0" smtClean="0"/>
              <a:t>Structured and Rigid</a:t>
            </a:r>
          </a:p>
          <a:p>
            <a:r>
              <a:rPr lang="en-US" dirty="0" smtClean="0"/>
              <a:t>Partial Description of Scientific Endeavour</a:t>
            </a:r>
          </a:p>
          <a:p>
            <a:r>
              <a:rPr lang="en-US" dirty="0" smtClean="0"/>
              <a:t>Unlikely to Converge</a:t>
            </a:r>
          </a:p>
          <a:p>
            <a:r>
              <a:rPr lang="en-US" dirty="0" smtClean="0"/>
              <a:t>Cross-Disciplinary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9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 smtClean="0"/>
              <a:t>Traditional Meta-Data</a:t>
            </a:r>
            <a:br>
              <a:rPr lang="en-ZA" dirty="0" smtClean="0"/>
            </a:br>
            <a:r>
              <a:rPr lang="en-ZA" sz="2200" dirty="0" smtClean="0"/>
              <a:t>is mostly hierarchical …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E71D9F9F-51CB-4576-B549-CF27696BB3B2}" type="slidenum">
              <a:rPr lang="en-ZA" smtClean="0"/>
              <a:t>22</a:t>
            </a:fld>
            <a:endParaRPr lang="en-ZA"/>
          </a:p>
        </p:txBody>
      </p:sp>
      <p:sp>
        <p:nvSpPr>
          <p:cNvPr id="5" name="Oval 4"/>
          <p:cNvSpPr/>
          <p:nvPr/>
        </p:nvSpPr>
        <p:spPr>
          <a:xfrm>
            <a:off x="2755382" y="1652517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Citation</a:t>
            </a:r>
            <a:endParaRPr lang="en-ZA" sz="1200" b="0" dirty="0"/>
          </a:p>
        </p:txBody>
      </p:sp>
      <p:sp>
        <p:nvSpPr>
          <p:cNvPr id="6" name="Oval 5"/>
          <p:cNvSpPr/>
          <p:nvPr/>
        </p:nvSpPr>
        <p:spPr>
          <a:xfrm>
            <a:off x="2755382" y="2670410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Coverage</a:t>
            </a:r>
          </a:p>
          <a:p>
            <a:pPr algn="ctr"/>
            <a:r>
              <a:rPr lang="en-ZA" sz="1200" b="0" dirty="0" smtClean="0"/>
              <a:t>(Temporal, Spatial, Topic)</a:t>
            </a:r>
            <a:endParaRPr lang="en-ZA" sz="1200" b="0" dirty="0"/>
          </a:p>
        </p:txBody>
      </p:sp>
      <p:sp>
        <p:nvSpPr>
          <p:cNvPr id="7" name="Oval 6"/>
          <p:cNvSpPr/>
          <p:nvPr/>
        </p:nvSpPr>
        <p:spPr>
          <a:xfrm>
            <a:off x="2755382" y="3696260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Use, Caveats, Lineage,  Methods, and Licenses</a:t>
            </a:r>
            <a:endParaRPr lang="en-ZA" sz="1200" b="0" dirty="0"/>
          </a:p>
        </p:txBody>
      </p:sp>
      <p:sp>
        <p:nvSpPr>
          <p:cNvPr id="8" name="Oval 7"/>
          <p:cNvSpPr/>
          <p:nvPr/>
        </p:nvSpPr>
        <p:spPr>
          <a:xfrm>
            <a:off x="2755382" y="4735761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(Online)</a:t>
            </a:r>
          </a:p>
          <a:p>
            <a:pPr algn="ctr"/>
            <a:r>
              <a:rPr lang="en-ZA" sz="1200" b="0" dirty="0" smtClean="0"/>
              <a:t>Resource(s)</a:t>
            </a:r>
            <a:endParaRPr lang="en-ZA" sz="1200" b="0" dirty="0"/>
          </a:p>
        </p:txBody>
      </p:sp>
      <p:sp>
        <p:nvSpPr>
          <p:cNvPr id="9" name="Oval 8"/>
          <p:cNvSpPr/>
          <p:nvPr/>
        </p:nvSpPr>
        <p:spPr>
          <a:xfrm>
            <a:off x="396594" y="1667302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Meta-Data</a:t>
            </a:r>
            <a:endParaRPr lang="en-ZA" sz="1200" b="0" dirty="0"/>
          </a:p>
        </p:txBody>
      </p:sp>
      <p:cxnSp>
        <p:nvCxnSpPr>
          <p:cNvPr id="11" name="Straight Arrow Connector 10"/>
          <p:cNvCxnSpPr>
            <a:stCxn id="9" idx="6"/>
            <a:endCxn id="5" idx="2"/>
          </p:cNvCxnSpPr>
          <p:nvPr/>
        </p:nvCxnSpPr>
        <p:spPr>
          <a:xfrm flipV="1">
            <a:off x="1897848" y="2075598"/>
            <a:ext cx="857534" cy="14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6"/>
            <a:endCxn id="6" idx="2"/>
          </p:cNvCxnSpPr>
          <p:nvPr/>
        </p:nvCxnSpPr>
        <p:spPr>
          <a:xfrm>
            <a:off x="1897848" y="2090383"/>
            <a:ext cx="857534" cy="100310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9" idx="6"/>
            <a:endCxn id="7" idx="2"/>
          </p:cNvCxnSpPr>
          <p:nvPr/>
        </p:nvCxnSpPr>
        <p:spPr>
          <a:xfrm>
            <a:off x="1897848" y="2090383"/>
            <a:ext cx="857534" cy="202895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9" idx="6"/>
            <a:endCxn id="8" idx="2"/>
          </p:cNvCxnSpPr>
          <p:nvPr/>
        </p:nvCxnSpPr>
        <p:spPr>
          <a:xfrm>
            <a:off x="1897848" y="2090383"/>
            <a:ext cx="857534" cy="306845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96594" y="5841240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Meta-Data</a:t>
            </a:r>
          </a:p>
          <a:p>
            <a:pPr algn="ctr"/>
            <a:r>
              <a:rPr lang="en-ZA" sz="1200" b="0" dirty="0" smtClean="0"/>
              <a:t>Management</a:t>
            </a:r>
            <a:endParaRPr lang="en-ZA" sz="1200" b="0" dirty="0"/>
          </a:p>
        </p:txBody>
      </p:sp>
      <p:cxnSp>
        <p:nvCxnSpPr>
          <p:cNvPr id="20" name="Straight Arrow Connector 19"/>
          <p:cNvCxnSpPr>
            <a:stCxn id="9" idx="4"/>
            <a:endCxn id="18" idx="0"/>
          </p:cNvCxnSpPr>
          <p:nvPr/>
        </p:nvCxnSpPr>
        <p:spPr>
          <a:xfrm>
            <a:off x="1147221" y="2513464"/>
            <a:ext cx="0" cy="3327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927650" y="1652517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Title, Abstract and Publisher</a:t>
            </a:r>
            <a:endParaRPr lang="en-ZA" sz="1200" b="0" dirty="0"/>
          </a:p>
        </p:txBody>
      </p:sp>
      <p:cxnSp>
        <p:nvCxnSpPr>
          <p:cNvPr id="24" name="Elbow Connector 23"/>
          <p:cNvCxnSpPr>
            <a:stCxn id="5" idx="6"/>
            <a:endCxn id="22" idx="2"/>
          </p:cNvCxnSpPr>
          <p:nvPr/>
        </p:nvCxnSpPr>
        <p:spPr>
          <a:xfrm>
            <a:off x="4256636" y="2075598"/>
            <a:ext cx="671014" cy="127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113566" y="1652517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Author(s)</a:t>
            </a:r>
            <a:endParaRPr lang="en-ZA" sz="1200" b="0" dirty="0"/>
          </a:p>
        </p:txBody>
      </p:sp>
      <p:cxnSp>
        <p:nvCxnSpPr>
          <p:cNvPr id="27" name="Elbow Connector 26"/>
          <p:cNvCxnSpPr>
            <a:stCxn id="22" idx="6"/>
            <a:endCxn id="25" idx="2"/>
          </p:cNvCxnSpPr>
          <p:nvPr/>
        </p:nvCxnSpPr>
        <p:spPr>
          <a:xfrm>
            <a:off x="6428904" y="2075598"/>
            <a:ext cx="684662" cy="127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113566" y="5841240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Meta-Data</a:t>
            </a:r>
          </a:p>
          <a:p>
            <a:pPr algn="ctr"/>
            <a:r>
              <a:rPr lang="en-ZA" sz="1200" b="0" dirty="0" smtClean="0"/>
              <a:t>Author(s)</a:t>
            </a:r>
            <a:endParaRPr lang="en-ZA" sz="1200" b="0" dirty="0"/>
          </a:p>
        </p:txBody>
      </p:sp>
      <p:cxnSp>
        <p:nvCxnSpPr>
          <p:cNvPr id="4" name="Straight Arrow Connector 3"/>
          <p:cNvCxnSpPr>
            <a:stCxn id="18" idx="6"/>
            <a:endCxn id="19" idx="2"/>
          </p:cNvCxnSpPr>
          <p:nvPr/>
        </p:nvCxnSpPr>
        <p:spPr>
          <a:xfrm>
            <a:off x="1897848" y="6264321"/>
            <a:ext cx="5215718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113566" y="4177352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Institution</a:t>
            </a:r>
            <a:endParaRPr lang="en-ZA" sz="1200" b="0" dirty="0"/>
          </a:p>
        </p:txBody>
      </p:sp>
      <p:sp>
        <p:nvSpPr>
          <p:cNvPr id="23" name="Oval 22"/>
          <p:cNvSpPr/>
          <p:nvPr/>
        </p:nvSpPr>
        <p:spPr>
          <a:xfrm>
            <a:off x="7113566" y="3201531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Institution</a:t>
            </a:r>
            <a:endParaRPr lang="en-ZA" sz="1200" b="0" dirty="0"/>
          </a:p>
        </p:txBody>
      </p:sp>
      <p:cxnSp>
        <p:nvCxnSpPr>
          <p:cNvPr id="12" name="Curved Connector 11"/>
          <p:cNvCxnSpPr>
            <a:stCxn id="21" idx="2"/>
            <a:endCxn id="23" idx="2"/>
          </p:cNvCxnSpPr>
          <p:nvPr/>
        </p:nvCxnSpPr>
        <p:spPr>
          <a:xfrm rot="10800000">
            <a:off x="7113566" y="3624613"/>
            <a:ext cx="12700" cy="975821"/>
          </a:xfrm>
          <a:prstGeom prst="curvedConnector3">
            <a:avLst>
              <a:gd name="adj1" fmla="val 4271646"/>
            </a:avLst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0"/>
            <a:endCxn id="21" idx="4"/>
          </p:cNvCxnSpPr>
          <p:nvPr/>
        </p:nvCxnSpPr>
        <p:spPr>
          <a:xfrm flipV="1">
            <a:off x="7864193" y="5023514"/>
            <a:ext cx="0" cy="81772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4"/>
            <a:endCxn id="23" idx="0"/>
          </p:cNvCxnSpPr>
          <p:nvPr/>
        </p:nvCxnSpPr>
        <p:spPr>
          <a:xfrm>
            <a:off x="7864193" y="2498679"/>
            <a:ext cx="0" cy="702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25" idx="6"/>
            <a:endCxn id="19" idx="6"/>
          </p:cNvCxnSpPr>
          <p:nvPr/>
        </p:nvCxnSpPr>
        <p:spPr>
          <a:xfrm>
            <a:off x="8614820" y="2075598"/>
            <a:ext cx="12700" cy="4188723"/>
          </a:xfrm>
          <a:prstGeom prst="curvedConnector3">
            <a:avLst>
              <a:gd name="adj1" fmla="val 1800000"/>
            </a:avLst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999543" y="4738749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Quality and Metrics</a:t>
            </a:r>
            <a:endParaRPr lang="en-ZA" sz="1200" b="0" dirty="0"/>
          </a:p>
        </p:txBody>
      </p:sp>
      <p:cxnSp>
        <p:nvCxnSpPr>
          <p:cNvPr id="30" name="Elbow Connector 29"/>
          <p:cNvCxnSpPr>
            <a:stCxn id="8" idx="6"/>
            <a:endCxn id="28" idx="2"/>
          </p:cNvCxnSpPr>
          <p:nvPr/>
        </p:nvCxnSpPr>
        <p:spPr>
          <a:xfrm>
            <a:off x="4256636" y="5158842"/>
            <a:ext cx="742907" cy="298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5" idx="5"/>
            <a:endCxn id="28" idx="0"/>
          </p:cNvCxnSpPr>
          <p:nvPr/>
        </p:nvCxnSpPr>
        <p:spPr>
          <a:xfrm rot="16200000" flipH="1">
            <a:off x="3711482" y="2700061"/>
            <a:ext cx="2363988" cy="1713388"/>
          </a:xfrm>
          <a:prstGeom prst="curvedConnector3">
            <a:avLst>
              <a:gd name="adj1" fmla="val 25983"/>
            </a:avLst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1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68" y="18864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 smtClean="0"/>
              <a:t>Liberalised Meta-Data</a:t>
            </a:r>
            <a:br>
              <a:rPr lang="en-ZA" dirty="0" smtClean="0"/>
            </a:br>
            <a:r>
              <a:rPr lang="en-ZA" sz="2200" dirty="0" smtClean="0"/>
              <a:t>is a </a:t>
            </a:r>
            <a:r>
              <a:rPr lang="en-ZA" sz="2200" dirty="0" smtClean="0"/>
              <a:t>graph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 lIns="36000" rIns="72000">
            <a:normAutofit fontScale="77500" lnSpcReduction="20000"/>
          </a:bodyPr>
          <a:lstStyle/>
          <a:p>
            <a:fld id="{E71D9F9F-51CB-4576-B549-CF27696BB3B2}" type="slidenum">
              <a:rPr lang="en-ZA" b="0" smtClean="0"/>
              <a:t>23</a:t>
            </a:fld>
            <a:endParaRPr lang="en-ZA" b="0"/>
          </a:p>
        </p:txBody>
      </p:sp>
      <p:sp>
        <p:nvSpPr>
          <p:cNvPr id="5" name="Oval 4"/>
          <p:cNvSpPr/>
          <p:nvPr/>
        </p:nvSpPr>
        <p:spPr>
          <a:xfrm>
            <a:off x="5999718" y="3031513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Citation</a:t>
            </a:r>
            <a:endParaRPr lang="en-ZA" sz="1200" b="0" dirty="0"/>
          </a:p>
        </p:txBody>
      </p:sp>
      <p:sp>
        <p:nvSpPr>
          <p:cNvPr id="6" name="Oval 5"/>
          <p:cNvSpPr/>
          <p:nvPr/>
        </p:nvSpPr>
        <p:spPr>
          <a:xfrm>
            <a:off x="7410814" y="2308696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Coverage</a:t>
            </a:r>
          </a:p>
          <a:p>
            <a:pPr algn="ctr"/>
            <a:r>
              <a:rPr lang="en-ZA" sz="1200" b="0" dirty="0" smtClean="0"/>
              <a:t>(Temporal, Spatial, Topic)</a:t>
            </a:r>
            <a:endParaRPr lang="en-ZA" sz="1200" b="0" dirty="0"/>
          </a:p>
        </p:txBody>
      </p:sp>
      <p:sp>
        <p:nvSpPr>
          <p:cNvPr id="7" name="Oval 6"/>
          <p:cNvSpPr/>
          <p:nvPr/>
        </p:nvSpPr>
        <p:spPr>
          <a:xfrm>
            <a:off x="7245513" y="4253562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Use, Caveats, Lineage,  Methods, and Licenses</a:t>
            </a:r>
            <a:endParaRPr lang="en-ZA" sz="1200" b="0" dirty="0"/>
          </a:p>
        </p:txBody>
      </p:sp>
      <p:sp>
        <p:nvSpPr>
          <p:cNvPr id="22" name="Oval 21"/>
          <p:cNvSpPr/>
          <p:nvPr/>
        </p:nvSpPr>
        <p:spPr>
          <a:xfrm>
            <a:off x="6467593" y="1011072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Publisher</a:t>
            </a:r>
            <a:endParaRPr lang="en-ZA" sz="1200" b="0" dirty="0"/>
          </a:p>
        </p:txBody>
      </p:sp>
      <p:sp>
        <p:nvSpPr>
          <p:cNvPr id="28" name="Oval 27"/>
          <p:cNvSpPr/>
          <p:nvPr/>
        </p:nvSpPr>
        <p:spPr>
          <a:xfrm>
            <a:off x="1950144" y="1891352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People</a:t>
            </a:r>
            <a:endParaRPr lang="en-ZA" sz="1200" b="0" dirty="0"/>
          </a:p>
        </p:txBody>
      </p:sp>
      <p:sp>
        <p:nvSpPr>
          <p:cNvPr id="30" name="Oval 29"/>
          <p:cNvSpPr/>
          <p:nvPr/>
        </p:nvSpPr>
        <p:spPr>
          <a:xfrm>
            <a:off x="668745" y="3345977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Institutions</a:t>
            </a:r>
            <a:endParaRPr lang="en-ZA" sz="1200" b="0" dirty="0"/>
          </a:p>
        </p:txBody>
      </p:sp>
      <p:sp>
        <p:nvSpPr>
          <p:cNvPr id="32" name="Oval 31"/>
          <p:cNvSpPr/>
          <p:nvPr/>
        </p:nvSpPr>
        <p:spPr>
          <a:xfrm>
            <a:off x="5108807" y="1869740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RDI Outputs/ Online Resources</a:t>
            </a:r>
            <a:endParaRPr lang="en-ZA" sz="1200" b="0" dirty="0"/>
          </a:p>
        </p:txBody>
      </p:sp>
      <p:sp>
        <p:nvSpPr>
          <p:cNvPr id="33" name="Oval 32"/>
          <p:cNvSpPr/>
          <p:nvPr/>
        </p:nvSpPr>
        <p:spPr>
          <a:xfrm>
            <a:off x="2743202" y="3769058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Projects</a:t>
            </a:r>
            <a:endParaRPr lang="en-ZA" sz="1200" b="0" dirty="0"/>
          </a:p>
        </p:txBody>
      </p:sp>
      <p:sp>
        <p:nvSpPr>
          <p:cNvPr id="34" name="Oval 33"/>
          <p:cNvSpPr/>
          <p:nvPr/>
        </p:nvSpPr>
        <p:spPr>
          <a:xfrm>
            <a:off x="4615209" y="4267203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Initiatives</a:t>
            </a:r>
            <a:endParaRPr lang="en-ZA" sz="1200" b="0" dirty="0"/>
          </a:p>
        </p:txBody>
      </p:sp>
      <p:sp>
        <p:nvSpPr>
          <p:cNvPr id="35" name="Oval 34"/>
          <p:cNvSpPr/>
          <p:nvPr/>
        </p:nvSpPr>
        <p:spPr>
          <a:xfrm>
            <a:off x="1414819" y="4785819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Networks</a:t>
            </a:r>
            <a:endParaRPr lang="en-ZA" sz="1200" b="0" dirty="0"/>
          </a:p>
        </p:txBody>
      </p:sp>
      <p:sp>
        <p:nvSpPr>
          <p:cNvPr id="36" name="Oval 35"/>
          <p:cNvSpPr/>
          <p:nvPr/>
        </p:nvSpPr>
        <p:spPr>
          <a:xfrm>
            <a:off x="1000836" y="5920858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72000" rtlCol="0" anchor="ctr"/>
          <a:lstStyle/>
          <a:p>
            <a:pPr algn="ctr"/>
            <a:r>
              <a:rPr lang="en-ZA" sz="1200" b="0" dirty="0" smtClean="0"/>
              <a:t>Funders</a:t>
            </a:r>
            <a:endParaRPr lang="en-ZA" sz="1200" b="0" dirty="0"/>
          </a:p>
        </p:txBody>
      </p:sp>
      <p:cxnSp>
        <p:nvCxnSpPr>
          <p:cNvPr id="37" name="Curved Connector 36"/>
          <p:cNvCxnSpPr>
            <a:stCxn id="30" idx="0"/>
            <a:endCxn id="28" idx="4"/>
          </p:cNvCxnSpPr>
          <p:nvPr/>
        </p:nvCxnSpPr>
        <p:spPr>
          <a:xfrm rot="5400000" flipH="1" flipV="1">
            <a:off x="1755840" y="2401047"/>
            <a:ext cx="608463" cy="1281399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30" idx="6"/>
            <a:endCxn id="33" idx="2"/>
          </p:cNvCxnSpPr>
          <p:nvPr/>
        </p:nvCxnSpPr>
        <p:spPr>
          <a:xfrm>
            <a:off x="2169999" y="3769058"/>
            <a:ext cx="573203" cy="423081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6" idx="6"/>
            <a:endCxn id="33" idx="4"/>
          </p:cNvCxnSpPr>
          <p:nvPr/>
        </p:nvCxnSpPr>
        <p:spPr>
          <a:xfrm flipV="1">
            <a:off x="2502090" y="4615220"/>
            <a:ext cx="991739" cy="1728719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36" idx="7"/>
            <a:endCxn id="35" idx="4"/>
          </p:cNvCxnSpPr>
          <p:nvPr/>
        </p:nvCxnSpPr>
        <p:spPr>
          <a:xfrm rot="16200000" flipV="1">
            <a:off x="2017444" y="5779984"/>
            <a:ext cx="412795" cy="11679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>
            <a:stCxn id="36" idx="2"/>
            <a:endCxn id="30" idx="2"/>
          </p:cNvCxnSpPr>
          <p:nvPr/>
        </p:nvCxnSpPr>
        <p:spPr>
          <a:xfrm rot="10800000">
            <a:off x="668746" y="3769059"/>
            <a:ext cx="332091" cy="2574881"/>
          </a:xfrm>
          <a:prstGeom prst="curvedConnector3">
            <a:avLst>
              <a:gd name="adj1" fmla="val 22637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28" idx="6"/>
            <a:endCxn id="34" idx="0"/>
          </p:cNvCxnSpPr>
          <p:nvPr/>
        </p:nvCxnSpPr>
        <p:spPr>
          <a:xfrm>
            <a:off x="3451398" y="2314433"/>
            <a:ext cx="1914438" cy="1952770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30" idx="7"/>
            <a:endCxn id="34" idx="1"/>
          </p:cNvCxnSpPr>
          <p:nvPr/>
        </p:nvCxnSpPr>
        <p:spPr>
          <a:xfrm rot="16200000" flipH="1">
            <a:off x="2931991" y="2488049"/>
            <a:ext cx="921226" cy="2884918"/>
          </a:xfrm>
          <a:prstGeom prst="curvedConnector3">
            <a:avLst>
              <a:gd name="adj1" fmla="val -3826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33" idx="6"/>
            <a:endCxn id="32" idx="4"/>
          </p:cNvCxnSpPr>
          <p:nvPr/>
        </p:nvCxnSpPr>
        <p:spPr>
          <a:xfrm flipV="1">
            <a:off x="4244456" y="2715902"/>
            <a:ext cx="1614978" cy="1476237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30" idx="1"/>
            <a:endCxn id="32" idx="1"/>
          </p:cNvCxnSpPr>
          <p:nvPr/>
        </p:nvCxnSpPr>
        <p:spPr>
          <a:xfrm rot="5400000" flipH="1" flipV="1">
            <a:off x="2370512" y="511746"/>
            <a:ext cx="1476237" cy="4440062"/>
          </a:xfrm>
          <a:prstGeom prst="curvedConnector3">
            <a:avLst>
              <a:gd name="adj1" fmla="val 13867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33" idx="1"/>
            <a:endCxn id="32" idx="2"/>
          </p:cNvCxnSpPr>
          <p:nvPr/>
        </p:nvCxnSpPr>
        <p:spPr>
          <a:xfrm rot="5400000" flipH="1" flipV="1">
            <a:off x="3235854" y="2020024"/>
            <a:ext cx="1600155" cy="2145751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0" idx="3"/>
            <a:endCxn id="35" idx="1"/>
          </p:cNvCxnSpPr>
          <p:nvPr/>
        </p:nvCxnSpPr>
        <p:spPr>
          <a:xfrm rot="16200000" flipH="1">
            <a:off x="840878" y="4115942"/>
            <a:ext cx="841516" cy="746074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28" idx="2"/>
            <a:endCxn id="35" idx="2"/>
          </p:cNvCxnSpPr>
          <p:nvPr/>
        </p:nvCxnSpPr>
        <p:spPr>
          <a:xfrm rot="10800000" flipV="1">
            <a:off x="1414820" y="2314432"/>
            <a:ext cx="535325" cy="2894467"/>
          </a:xfrm>
          <a:prstGeom prst="curvedConnector3">
            <a:avLst>
              <a:gd name="adj1" fmla="val 31096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stCxn id="35" idx="5"/>
            <a:endCxn id="34" idx="3"/>
          </p:cNvCxnSpPr>
          <p:nvPr/>
        </p:nvCxnSpPr>
        <p:spPr>
          <a:xfrm rot="5400000" flipH="1" flipV="1">
            <a:off x="3506333" y="4179333"/>
            <a:ext cx="518616" cy="2138844"/>
          </a:xfrm>
          <a:prstGeom prst="curvedConnector3">
            <a:avLst>
              <a:gd name="adj1" fmla="val -67973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35" idx="0"/>
            <a:endCxn id="35" idx="7"/>
          </p:cNvCxnSpPr>
          <p:nvPr/>
        </p:nvCxnSpPr>
        <p:spPr>
          <a:xfrm rot="16200000" flipH="1">
            <a:off x="2368873" y="4582392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30" idx="5"/>
            <a:endCxn id="30" idx="4"/>
          </p:cNvCxnSpPr>
          <p:nvPr/>
        </p:nvCxnSpPr>
        <p:spPr>
          <a:xfrm rot="5400000">
            <a:off x="1622800" y="3864794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36" idx="1"/>
            <a:endCxn id="36" idx="0"/>
          </p:cNvCxnSpPr>
          <p:nvPr/>
        </p:nvCxnSpPr>
        <p:spPr>
          <a:xfrm rot="5400000" flipH="1" flipV="1">
            <a:off x="1424117" y="5717431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33" idx="0"/>
            <a:endCxn id="33" idx="7"/>
          </p:cNvCxnSpPr>
          <p:nvPr/>
        </p:nvCxnSpPr>
        <p:spPr>
          <a:xfrm rot="16200000" flipH="1">
            <a:off x="3697256" y="3565631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28" idx="0"/>
            <a:endCxn id="28" idx="7"/>
          </p:cNvCxnSpPr>
          <p:nvPr/>
        </p:nvCxnSpPr>
        <p:spPr>
          <a:xfrm rot="16200000" flipH="1">
            <a:off x="2904198" y="1687925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34" idx="5"/>
            <a:endCxn id="34" idx="4"/>
          </p:cNvCxnSpPr>
          <p:nvPr/>
        </p:nvCxnSpPr>
        <p:spPr>
          <a:xfrm rot="5400000">
            <a:off x="5569264" y="4786020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22" idx="2"/>
            <a:endCxn id="32" idx="0"/>
          </p:cNvCxnSpPr>
          <p:nvPr/>
        </p:nvCxnSpPr>
        <p:spPr>
          <a:xfrm rot="10800000" flipV="1">
            <a:off x="5859435" y="1434152"/>
            <a:ext cx="608159" cy="435587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28" idx="5"/>
            <a:endCxn id="5" idx="1"/>
          </p:cNvCxnSpPr>
          <p:nvPr/>
        </p:nvCxnSpPr>
        <p:spPr>
          <a:xfrm rot="16200000" flipH="1">
            <a:off x="4454641" y="1390499"/>
            <a:ext cx="541835" cy="2988028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>
            <a:stCxn id="32" idx="5"/>
            <a:endCxn id="5" idx="0"/>
          </p:cNvCxnSpPr>
          <p:nvPr/>
        </p:nvCxnSpPr>
        <p:spPr>
          <a:xfrm rot="16200000" flipH="1">
            <a:off x="6350512" y="2631679"/>
            <a:ext cx="439529" cy="360138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2" idx="4"/>
            <a:endCxn id="5" idx="7"/>
          </p:cNvCxnSpPr>
          <p:nvPr/>
        </p:nvCxnSpPr>
        <p:spPr>
          <a:xfrm rot="16200000" flipH="1">
            <a:off x="6600571" y="2474883"/>
            <a:ext cx="1298197" cy="62898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32" idx="6"/>
            <a:endCxn id="6" idx="2"/>
          </p:cNvCxnSpPr>
          <p:nvPr/>
        </p:nvCxnSpPr>
        <p:spPr>
          <a:xfrm>
            <a:off x="6610061" y="2292821"/>
            <a:ext cx="800753" cy="438956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30" idx="7"/>
            <a:endCxn id="5" idx="2"/>
          </p:cNvCxnSpPr>
          <p:nvPr/>
        </p:nvCxnSpPr>
        <p:spPr>
          <a:xfrm rot="5400000" flipH="1" flipV="1">
            <a:off x="3967281" y="1437459"/>
            <a:ext cx="15301" cy="4049573"/>
          </a:xfrm>
          <a:prstGeom prst="curvedConnector4">
            <a:avLst>
              <a:gd name="adj1" fmla="val 3367120"/>
              <a:gd name="adj2" fmla="val 62488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32" idx="3"/>
            <a:endCxn id="7" idx="2"/>
          </p:cNvCxnSpPr>
          <p:nvPr/>
        </p:nvCxnSpPr>
        <p:spPr>
          <a:xfrm rot="16200000" flipH="1">
            <a:off x="5244758" y="2675887"/>
            <a:ext cx="2084659" cy="1916852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22" idx="6"/>
            <a:endCxn id="7" idx="6"/>
          </p:cNvCxnSpPr>
          <p:nvPr/>
        </p:nvCxnSpPr>
        <p:spPr>
          <a:xfrm>
            <a:off x="7968847" y="1434153"/>
            <a:ext cx="777920" cy="3242490"/>
          </a:xfrm>
          <a:prstGeom prst="curvedConnector3">
            <a:avLst>
              <a:gd name="adj1" fmla="val 14693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219573" y="4615220"/>
            <a:ext cx="350703" cy="1161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5792704" y="5336275"/>
            <a:ext cx="426870" cy="440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4615209" y="5556347"/>
            <a:ext cx="1604364" cy="220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862316" y="5825322"/>
            <a:ext cx="4884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rgbClr val="58A618"/>
                </a:solidFill>
              </a:rPr>
              <a:t>Relationships are contributed by (1) meta-data mining (2) information from websites conforming to schema (3) social-media-type sites and VREs (4)  existing network contributions (5) scraping existing websites (6) ontologies and vocabularies (…)</a:t>
            </a:r>
            <a:endParaRPr lang="en-ZA" sz="1200" dirty="0">
              <a:solidFill>
                <a:srgbClr val="58A618"/>
              </a:solidFill>
            </a:endParaRPr>
          </a:p>
        </p:txBody>
      </p:sp>
      <p:cxnSp>
        <p:nvCxnSpPr>
          <p:cNvPr id="15" name="Curved Connector 14"/>
          <p:cNvCxnSpPr>
            <a:stCxn id="35" idx="6"/>
            <a:endCxn id="32" idx="3"/>
          </p:cNvCxnSpPr>
          <p:nvPr/>
        </p:nvCxnSpPr>
        <p:spPr>
          <a:xfrm flipV="1">
            <a:off x="2916073" y="2591984"/>
            <a:ext cx="2412588" cy="2616916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6" idx="5"/>
            <a:endCxn id="6" idx="4"/>
          </p:cNvCxnSpPr>
          <p:nvPr/>
        </p:nvCxnSpPr>
        <p:spPr>
          <a:xfrm rot="5400000">
            <a:off x="8364869" y="2827513"/>
            <a:ext cx="123918" cy="530773"/>
          </a:xfrm>
          <a:prstGeom prst="curvedConnector3">
            <a:avLst>
              <a:gd name="adj1" fmla="val 44801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Create a KN from Meta-Data Triples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3776"/>
            <a:ext cx="8229600" cy="4144963"/>
          </a:xfrm>
        </p:spPr>
        <p:txBody>
          <a:bodyPr>
            <a:normAutofit fontScale="77500" lnSpcReduction="20000"/>
          </a:bodyPr>
          <a:lstStyle/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</a:rPr>
              <a:t>Define a conceptual model for the aspects of knowledge networks that we want to </a:t>
            </a:r>
            <a:r>
              <a:rPr lang="en-ZA" dirty="0" smtClean="0">
                <a:solidFill>
                  <a:schemeClr val="accent1">
                    <a:lumMod val="75000"/>
                  </a:schemeClr>
                </a:solidFill>
              </a:rPr>
              <a:t>manage.</a:t>
            </a:r>
            <a:endParaRPr lang="en-ZA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</a:rPr>
              <a:t>This fixes the relationships between elements of such networks: people, institutions, funders, projects, collaborations, data, services, publications, etc. By eliminating some possible  (but improbable) relationships, complexity is reduced.</a:t>
            </a:r>
          </a:p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</a:rPr>
              <a:t>The conceptual model extends meta-data standards, and ‘Insitution X’ should actively promote the more informal contributions to this resource.</a:t>
            </a:r>
          </a:p>
          <a:p>
            <a:r>
              <a:rPr lang="en-ZA" dirty="0">
                <a:solidFill>
                  <a:schemeClr val="accent1">
                    <a:lumMod val="75000"/>
                  </a:schemeClr>
                </a:solidFill>
              </a:rPr>
              <a:t>‘Insitution X’ maintains </a:t>
            </a:r>
            <a:r>
              <a:rPr lang="en-ZA" dirty="0" smtClean="0">
                <a:solidFill>
                  <a:schemeClr val="accent1">
                    <a:lumMod val="75000"/>
                  </a:schemeClr>
                </a:solidFill>
              </a:rPr>
              <a:t>a repository (registry) of network-defining extended meta-data (RDF/a </a:t>
            </a:r>
            <a:r>
              <a:rPr lang="en-ZA" dirty="0" smtClean="0">
                <a:solidFill>
                  <a:schemeClr val="accent1">
                    <a:lumMod val="75000"/>
                  </a:schemeClr>
                </a:solidFill>
              </a:rPr>
              <a:t>Triples) </a:t>
            </a:r>
            <a:r>
              <a:rPr lang="en-ZA" dirty="0" smtClean="0">
                <a:solidFill>
                  <a:schemeClr val="accent1">
                    <a:lumMod val="75000"/>
                  </a:schemeClr>
                </a:solidFill>
              </a:rPr>
              <a:t>as a public good.</a:t>
            </a:r>
          </a:p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</a:rPr>
              <a:t>The conceptual model can draw on and extend resources such as schema.org</a:t>
            </a:r>
            <a:endParaRPr lang="en-Z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E71D9F9F-51CB-4576-B549-CF27696BB3B2}" type="slidenum">
              <a:rPr lang="en-ZA" smtClean="0"/>
              <a:t>24</a:t>
            </a:fld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409432" y="5868530"/>
            <a:ext cx="8215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0" i="1" u="sng" dirty="0" smtClean="0">
                <a:solidFill>
                  <a:srgbClr val="58A618"/>
                </a:solidFill>
              </a:rPr>
              <a:t>Major Side Benefit</a:t>
            </a:r>
            <a:r>
              <a:rPr lang="en-ZA" sz="2000" b="0" i="1" dirty="0" smtClean="0">
                <a:solidFill>
                  <a:srgbClr val="58A618"/>
                </a:solidFill>
              </a:rPr>
              <a:t>: Triple-based meta-data will, in time, become standard-independent but be capable of mapping to any standard</a:t>
            </a:r>
            <a:endParaRPr lang="en-ZA" sz="2000" b="0" i="1" dirty="0">
              <a:solidFill>
                <a:srgbClr val="58A6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25" y="158235"/>
            <a:ext cx="8229600" cy="941695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Real-Life Examples</a:t>
            </a:r>
            <a:br>
              <a:rPr lang="en-ZA" dirty="0" smtClean="0"/>
            </a:br>
            <a:r>
              <a:rPr lang="en-ZA" sz="2700" dirty="0" smtClean="0"/>
              <a:t>SAEON Meta-Data base: ± 7 000 records</a:t>
            </a:r>
            <a:br>
              <a:rPr lang="en-ZA" sz="2700" dirty="0" smtClean="0"/>
            </a:br>
            <a:r>
              <a:rPr lang="en-ZA" sz="2700" dirty="0" smtClean="0"/>
              <a:t>WDC-BHH Meta-Data base: </a:t>
            </a:r>
            <a:r>
              <a:rPr lang="en-ZA" sz="2700" dirty="0"/>
              <a:t>± </a:t>
            </a:r>
            <a:r>
              <a:rPr lang="en-ZA" sz="2700" dirty="0" smtClean="0"/>
              <a:t>22 000 records</a:t>
            </a:r>
            <a:endParaRPr lang="en-ZA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1D9F9F-51CB-4576-B549-CF27696BB3B2}" type="slidenum">
              <a:rPr lang="en-ZA" smtClean="0"/>
              <a:t>25</a:t>
            </a:fld>
            <a:endParaRPr lang="en-ZA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199120"/>
              </p:ext>
            </p:extLst>
          </p:nvPr>
        </p:nvGraphicFramePr>
        <p:xfrm>
          <a:off x="413555" y="1818599"/>
          <a:ext cx="5505450" cy="4755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/>
          <p:cNvSpPr/>
          <p:nvPr/>
        </p:nvSpPr>
        <p:spPr>
          <a:xfrm>
            <a:off x="3480179" y="3537044"/>
            <a:ext cx="846161" cy="464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dirty="0" smtClean="0"/>
              <a:t>SAEON</a:t>
            </a:r>
            <a:endParaRPr lang="en-ZA" sz="1100" dirty="0"/>
          </a:p>
        </p:txBody>
      </p:sp>
      <p:sp>
        <p:nvSpPr>
          <p:cNvPr id="6" name="Oval 5"/>
          <p:cNvSpPr/>
          <p:nvPr/>
        </p:nvSpPr>
        <p:spPr>
          <a:xfrm>
            <a:off x="4437796" y="3223146"/>
            <a:ext cx="846161" cy="464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100" dirty="0" smtClean="0"/>
              <a:t>WDC</a:t>
            </a:r>
            <a:endParaRPr lang="en-ZA" sz="11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568387"/>
              </p:ext>
            </p:extLst>
          </p:nvPr>
        </p:nvGraphicFramePr>
        <p:xfrm>
          <a:off x="5617303" y="1807882"/>
          <a:ext cx="3526697" cy="4467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2" name="Straight Arrow Connector 21"/>
          <p:cNvCxnSpPr>
            <a:stCxn id="3" idx="6"/>
          </p:cNvCxnSpPr>
          <p:nvPr/>
        </p:nvCxnSpPr>
        <p:spPr>
          <a:xfrm>
            <a:off x="4326340" y="3769056"/>
            <a:ext cx="221093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4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are out of fashion …</a:t>
            </a:r>
            <a:endParaRPr lang="en-US" dirty="0"/>
          </a:p>
        </p:txBody>
      </p:sp>
      <p:pic>
        <p:nvPicPr>
          <p:cNvPr id="5" name="Picture 4" descr="Screen Shot 2014-11-25 at 6.2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457"/>
            <a:ext cx="9144000" cy="50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5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Nano-publication: Machine-Actionable</a:t>
            </a:r>
            <a:endParaRPr lang="en-US" dirty="0"/>
          </a:p>
        </p:txBody>
      </p:sp>
      <p:pic>
        <p:nvPicPr>
          <p:cNvPr id="3" name="Picture 2" descr="Screen Shot 2014-11-25 at 7.32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569"/>
            <a:ext cx="9144000" cy="4788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695" y="6049549"/>
            <a:ext cx="8455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www.slideshare.net</a:t>
            </a:r>
            <a:r>
              <a:rPr lang="en-US" dirty="0"/>
              <a:t>/</a:t>
            </a:r>
            <a:r>
              <a:rPr lang="en-US" dirty="0" err="1"/>
              <a:t>hvdsomp</a:t>
            </a:r>
            <a:r>
              <a:rPr lang="en-US" dirty="0"/>
              <a:t>/towards-a-</a:t>
            </a:r>
            <a:r>
              <a:rPr lang="en-US" dirty="0" err="1"/>
              <a:t>machineactionable</a:t>
            </a:r>
            <a:r>
              <a:rPr lang="en-US" dirty="0"/>
              <a:t>-scholarly-communication-system</a:t>
            </a:r>
          </a:p>
        </p:txBody>
      </p:sp>
    </p:spTree>
    <p:extLst>
      <p:ext uri="{BB962C8B-B14F-4D97-AF65-F5344CB8AC3E}">
        <p14:creationId xmlns:p14="http://schemas.microsoft.com/office/powerpoint/2010/main" val="389123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48" y="210344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ZA" dirty="0" smtClean="0"/>
              <a:t>What Must Be Done?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E71D9F9F-51CB-4576-B549-CF27696BB3B2}" type="slidenum">
              <a:rPr lang="en-ZA" smtClean="0"/>
              <a:t>28</a:t>
            </a:fld>
            <a:endParaRPr lang="en-ZA"/>
          </a:p>
        </p:txBody>
      </p:sp>
      <p:sp>
        <p:nvSpPr>
          <p:cNvPr id="4" name="TextBox 3"/>
          <p:cNvSpPr txBox="1"/>
          <p:nvPr/>
        </p:nvSpPr>
        <p:spPr>
          <a:xfrm>
            <a:off x="1260144" y="1459538"/>
            <a:ext cx="179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Current Situation</a:t>
            </a:r>
            <a:endParaRPr lang="en-ZA" dirty="0"/>
          </a:p>
        </p:txBody>
      </p:sp>
      <p:sp>
        <p:nvSpPr>
          <p:cNvPr id="6" name="Rectangle 5"/>
          <p:cNvSpPr/>
          <p:nvPr/>
        </p:nvSpPr>
        <p:spPr>
          <a:xfrm>
            <a:off x="561644" y="20774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7" name="Rectangle 6"/>
          <p:cNvSpPr/>
          <p:nvPr/>
        </p:nvSpPr>
        <p:spPr>
          <a:xfrm>
            <a:off x="561644" y="28267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8" name="Rectangle 7"/>
          <p:cNvSpPr/>
          <p:nvPr/>
        </p:nvSpPr>
        <p:spPr>
          <a:xfrm>
            <a:off x="561644" y="35760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9" name="Rectangle 8"/>
          <p:cNvSpPr/>
          <p:nvPr/>
        </p:nvSpPr>
        <p:spPr>
          <a:xfrm>
            <a:off x="561644" y="43253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10" name="Rectangle 9"/>
          <p:cNvSpPr/>
          <p:nvPr/>
        </p:nvSpPr>
        <p:spPr>
          <a:xfrm>
            <a:off x="561644" y="50746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11" name="Rectangle 10"/>
          <p:cNvSpPr/>
          <p:nvPr/>
        </p:nvSpPr>
        <p:spPr>
          <a:xfrm>
            <a:off x="561644" y="58239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12" name="Rectangle 11"/>
          <p:cNvSpPr/>
          <p:nvPr/>
        </p:nvSpPr>
        <p:spPr>
          <a:xfrm>
            <a:off x="2816838" y="22552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Aggregated</a:t>
            </a:r>
          </a:p>
          <a:p>
            <a:pPr algn="ctr"/>
            <a:r>
              <a:rPr lang="en-ZA" sz="1200" dirty="0" smtClean="0"/>
              <a:t>Repository</a:t>
            </a:r>
          </a:p>
          <a:p>
            <a:pPr algn="ctr"/>
            <a:r>
              <a:rPr lang="en-ZA" sz="1200" dirty="0" smtClean="0"/>
              <a:t>e.g. WDS</a:t>
            </a:r>
            <a:endParaRPr lang="en-ZA" sz="1200" dirty="0"/>
          </a:p>
        </p:txBody>
      </p:sp>
      <p:sp>
        <p:nvSpPr>
          <p:cNvPr id="13" name="Rectangle 12"/>
          <p:cNvSpPr/>
          <p:nvPr/>
        </p:nvSpPr>
        <p:spPr>
          <a:xfrm>
            <a:off x="2816838" y="35760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Aggregated</a:t>
            </a:r>
          </a:p>
          <a:p>
            <a:pPr algn="ctr"/>
            <a:r>
              <a:rPr lang="en-ZA" sz="1200" dirty="0" smtClean="0"/>
              <a:t>Repository</a:t>
            </a:r>
            <a:endParaRPr lang="en-ZA" sz="1200" dirty="0"/>
          </a:p>
        </p:txBody>
      </p:sp>
      <p:sp>
        <p:nvSpPr>
          <p:cNvPr id="14" name="Rectangle 13"/>
          <p:cNvSpPr/>
          <p:nvPr/>
        </p:nvSpPr>
        <p:spPr>
          <a:xfrm>
            <a:off x="2816838" y="44904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Aggregated</a:t>
            </a:r>
          </a:p>
          <a:p>
            <a:pPr algn="ctr"/>
            <a:r>
              <a:rPr lang="en-ZA" sz="1200" dirty="0" smtClean="0"/>
              <a:t>Repository</a:t>
            </a:r>
            <a:endParaRPr lang="en-ZA" sz="1200" dirty="0"/>
          </a:p>
        </p:txBody>
      </p:sp>
      <p:cxnSp>
        <p:nvCxnSpPr>
          <p:cNvPr id="32" name="Curved Connector 31"/>
          <p:cNvCxnSpPr>
            <a:stCxn id="6" idx="3"/>
            <a:endCxn id="12" idx="1"/>
          </p:cNvCxnSpPr>
          <p:nvPr/>
        </p:nvCxnSpPr>
        <p:spPr>
          <a:xfrm>
            <a:off x="1717344" y="2420388"/>
            <a:ext cx="1099494" cy="1778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7" idx="3"/>
            <a:endCxn id="12" idx="1"/>
          </p:cNvCxnSpPr>
          <p:nvPr/>
        </p:nvCxnSpPr>
        <p:spPr>
          <a:xfrm flipV="1">
            <a:off x="1717344" y="2598188"/>
            <a:ext cx="1099494" cy="5715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7" idx="3"/>
            <a:endCxn id="13" idx="1"/>
          </p:cNvCxnSpPr>
          <p:nvPr/>
        </p:nvCxnSpPr>
        <p:spPr>
          <a:xfrm>
            <a:off x="1717344" y="3169688"/>
            <a:ext cx="1099494" cy="7493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8" idx="3"/>
            <a:endCxn id="13" idx="1"/>
          </p:cNvCxnSpPr>
          <p:nvPr/>
        </p:nvCxnSpPr>
        <p:spPr>
          <a:xfrm>
            <a:off x="1717344" y="3918988"/>
            <a:ext cx="1099494" cy="127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9" idx="3"/>
            <a:endCxn id="13" idx="1"/>
          </p:cNvCxnSpPr>
          <p:nvPr/>
        </p:nvCxnSpPr>
        <p:spPr>
          <a:xfrm flipV="1">
            <a:off x="1717344" y="3918988"/>
            <a:ext cx="1099494" cy="7493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7" idx="3"/>
            <a:endCxn id="14" idx="1"/>
          </p:cNvCxnSpPr>
          <p:nvPr/>
        </p:nvCxnSpPr>
        <p:spPr>
          <a:xfrm>
            <a:off x="1717344" y="3169688"/>
            <a:ext cx="1099494" cy="16637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10" idx="3"/>
            <a:endCxn id="14" idx="1"/>
          </p:cNvCxnSpPr>
          <p:nvPr/>
        </p:nvCxnSpPr>
        <p:spPr>
          <a:xfrm flipV="1">
            <a:off x="1717344" y="4833388"/>
            <a:ext cx="1099494" cy="5842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11" idx="3"/>
            <a:endCxn id="14" idx="1"/>
          </p:cNvCxnSpPr>
          <p:nvPr/>
        </p:nvCxnSpPr>
        <p:spPr>
          <a:xfrm flipV="1">
            <a:off x="1717344" y="4833388"/>
            <a:ext cx="1099494" cy="13335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0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Right Triangle 48"/>
          <p:cNvSpPr/>
          <p:nvPr/>
        </p:nvSpPr>
        <p:spPr>
          <a:xfrm>
            <a:off x="1703294" y="2130176"/>
            <a:ext cx="1389530" cy="4393122"/>
          </a:xfrm>
          <a:prstGeom prst="rtTriangle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48" y="18864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ZA" dirty="0" smtClean="0"/>
              <a:t>What Must Be Done?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E71D9F9F-51CB-4576-B549-CF27696BB3B2}" type="slidenum">
              <a:rPr lang="en-ZA" smtClean="0"/>
              <a:t>29</a:t>
            </a:fld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1260144" y="1473344"/>
            <a:ext cx="179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Current Situation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5781344" y="1473344"/>
            <a:ext cx="175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Nano-Publication</a:t>
            </a:r>
            <a:endParaRPr lang="en-ZA" dirty="0"/>
          </a:p>
        </p:txBody>
      </p:sp>
      <p:sp>
        <p:nvSpPr>
          <p:cNvPr id="6" name="Rectangle 5"/>
          <p:cNvSpPr/>
          <p:nvPr/>
        </p:nvSpPr>
        <p:spPr>
          <a:xfrm>
            <a:off x="561644" y="20774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7" name="Rectangle 6"/>
          <p:cNvSpPr/>
          <p:nvPr/>
        </p:nvSpPr>
        <p:spPr>
          <a:xfrm>
            <a:off x="561644" y="28267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8" name="Rectangle 7"/>
          <p:cNvSpPr/>
          <p:nvPr/>
        </p:nvSpPr>
        <p:spPr>
          <a:xfrm>
            <a:off x="561644" y="35760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9" name="Rectangle 8"/>
          <p:cNvSpPr/>
          <p:nvPr/>
        </p:nvSpPr>
        <p:spPr>
          <a:xfrm>
            <a:off x="561644" y="43253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10" name="Rectangle 9"/>
          <p:cNvSpPr/>
          <p:nvPr/>
        </p:nvSpPr>
        <p:spPr>
          <a:xfrm>
            <a:off x="561644" y="50746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11" name="Rectangle 10"/>
          <p:cNvSpPr/>
          <p:nvPr/>
        </p:nvSpPr>
        <p:spPr>
          <a:xfrm>
            <a:off x="561644" y="58239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Collection</a:t>
            </a:r>
            <a:endParaRPr lang="en-ZA" sz="1200" dirty="0"/>
          </a:p>
        </p:txBody>
      </p:sp>
      <p:sp>
        <p:nvSpPr>
          <p:cNvPr id="12" name="Rectangle 11"/>
          <p:cNvSpPr/>
          <p:nvPr/>
        </p:nvSpPr>
        <p:spPr>
          <a:xfrm>
            <a:off x="2816838" y="22552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Aggregated</a:t>
            </a:r>
          </a:p>
          <a:p>
            <a:pPr algn="ctr"/>
            <a:r>
              <a:rPr lang="en-ZA" sz="1200" dirty="0" smtClean="0"/>
              <a:t>Repository</a:t>
            </a:r>
          </a:p>
          <a:p>
            <a:pPr algn="ctr"/>
            <a:r>
              <a:rPr lang="en-ZA" sz="1200" dirty="0" smtClean="0"/>
              <a:t>e.g. WDS</a:t>
            </a:r>
            <a:endParaRPr lang="en-ZA" sz="1200" dirty="0"/>
          </a:p>
        </p:txBody>
      </p:sp>
      <p:sp>
        <p:nvSpPr>
          <p:cNvPr id="13" name="Rectangle 12"/>
          <p:cNvSpPr/>
          <p:nvPr/>
        </p:nvSpPr>
        <p:spPr>
          <a:xfrm>
            <a:off x="2816838" y="35760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Aggregated</a:t>
            </a:r>
          </a:p>
          <a:p>
            <a:pPr algn="ctr"/>
            <a:r>
              <a:rPr lang="en-ZA" sz="1200" dirty="0" smtClean="0"/>
              <a:t>Repository</a:t>
            </a:r>
            <a:endParaRPr lang="en-ZA" sz="1200" dirty="0"/>
          </a:p>
        </p:txBody>
      </p:sp>
      <p:sp>
        <p:nvSpPr>
          <p:cNvPr id="14" name="Rectangle 13"/>
          <p:cNvSpPr/>
          <p:nvPr/>
        </p:nvSpPr>
        <p:spPr>
          <a:xfrm>
            <a:off x="2816838" y="44904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Aggregated</a:t>
            </a:r>
          </a:p>
          <a:p>
            <a:pPr algn="ctr"/>
            <a:r>
              <a:rPr lang="en-ZA" sz="1200" dirty="0" smtClean="0"/>
              <a:t>Repository</a:t>
            </a:r>
            <a:endParaRPr lang="en-ZA" sz="1200" dirty="0"/>
          </a:p>
        </p:txBody>
      </p:sp>
      <p:cxnSp>
        <p:nvCxnSpPr>
          <p:cNvPr id="32" name="Curved Connector 31"/>
          <p:cNvCxnSpPr>
            <a:stCxn id="6" idx="3"/>
            <a:endCxn id="12" idx="1"/>
          </p:cNvCxnSpPr>
          <p:nvPr/>
        </p:nvCxnSpPr>
        <p:spPr>
          <a:xfrm>
            <a:off x="1717344" y="2420388"/>
            <a:ext cx="1099494" cy="1778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7" idx="3"/>
            <a:endCxn id="12" idx="1"/>
          </p:cNvCxnSpPr>
          <p:nvPr/>
        </p:nvCxnSpPr>
        <p:spPr>
          <a:xfrm flipV="1">
            <a:off x="1717344" y="2598188"/>
            <a:ext cx="1099494" cy="5715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7" idx="3"/>
            <a:endCxn id="13" idx="1"/>
          </p:cNvCxnSpPr>
          <p:nvPr/>
        </p:nvCxnSpPr>
        <p:spPr>
          <a:xfrm>
            <a:off x="1717344" y="3169688"/>
            <a:ext cx="1099494" cy="7493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8" idx="3"/>
            <a:endCxn id="13" idx="1"/>
          </p:cNvCxnSpPr>
          <p:nvPr/>
        </p:nvCxnSpPr>
        <p:spPr>
          <a:xfrm>
            <a:off x="1717344" y="3918988"/>
            <a:ext cx="1099494" cy="127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9" idx="3"/>
            <a:endCxn id="13" idx="1"/>
          </p:cNvCxnSpPr>
          <p:nvPr/>
        </p:nvCxnSpPr>
        <p:spPr>
          <a:xfrm flipV="1">
            <a:off x="1717344" y="3918988"/>
            <a:ext cx="1099494" cy="7493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7" idx="3"/>
            <a:endCxn id="14" idx="1"/>
          </p:cNvCxnSpPr>
          <p:nvPr/>
        </p:nvCxnSpPr>
        <p:spPr>
          <a:xfrm>
            <a:off x="1717344" y="3169688"/>
            <a:ext cx="1099494" cy="16637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10" idx="3"/>
            <a:endCxn id="14" idx="1"/>
          </p:cNvCxnSpPr>
          <p:nvPr/>
        </p:nvCxnSpPr>
        <p:spPr>
          <a:xfrm flipV="1">
            <a:off x="1717344" y="4833388"/>
            <a:ext cx="1099494" cy="5842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11" idx="3"/>
            <a:endCxn id="14" idx="1"/>
          </p:cNvCxnSpPr>
          <p:nvPr/>
        </p:nvCxnSpPr>
        <p:spPr>
          <a:xfrm flipV="1">
            <a:off x="1717344" y="4833388"/>
            <a:ext cx="1099494" cy="13335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336844" y="2697696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Mining Tools and Projects</a:t>
            </a:r>
            <a:endParaRPr lang="en-ZA" sz="1200" dirty="0"/>
          </a:p>
        </p:txBody>
      </p:sp>
      <p:sp>
        <p:nvSpPr>
          <p:cNvPr id="48" name="Rectangle 47"/>
          <p:cNvSpPr/>
          <p:nvPr/>
        </p:nvSpPr>
        <p:spPr>
          <a:xfrm>
            <a:off x="7542721" y="3509916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Knowledge Networks Repositories</a:t>
            </a:r>
            <a:endParaRPr lang="en-ZA" sz="1200" dirty="0"/>
          </a:p>
        </p:txBody>
      </p:sp>
      <p:cxnSp>
        <p:nvCxnSpPr>
          <p:cNvPr id="50" name="Curved Connector 49"/>
          <p:cNvCxnSpPr>
            <a:stCxn id="47" idx="3"/>
            <a:endCxn id="48" idx="1"/>
          </p:cNvCxnSpPr>
          <p:nvPr/>
        </p:nvCxnSpPr>
        <p:spPr>
          <a:xfrm>
            <a:off x="6492544" y="3040596"/>
            <a:ext cx="1050177" cy="81222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12" idx="3"/>
            <a:endCxn id="47" idx="1"/>
          </p:cNvCxnSpPr>
          <p:nvPr/>
        </p:nvCxnSpPr>
        <p:spPr>
          <a:xfrm>
            <a:off x="3972538" y="2598188"/>
            <a:ext cx="1364306" cy="442408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13" idx="3"/>
            <a:endCxn id="47" idx="1"/>
          </p:cNvCxnSpPr>
          <p:nvPr/>
        </p:nvCxnSpPr>
        <p:spPr>
          <a:xfrm flipV="1">
            <a:off x="3972538" y="3040596"/>
            <a:ext cx="1364306" cy="878392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14" idx="3"/>
            <a:endCxn id="47" idx="1"/>
          </p:cNvCxnSpPr>
          <p:nvPr/>
        </p:nvCxnSpPr>
        <p:spPr>
          <a:xfrm flipV="1">
            <a:off x="3972538" y="3040596"/>
            <a:ext cx="1364306" cy="179279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5336844" y="3510496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schema.org –type scrapers</a:t>
            </a:r>
            <a:endParaRPr lang="en-ZA" sz="1200" dirty="0"/>
          </a:p>
        </p:txBody>
      </p:sp>
      <p:cxnSp>
        <p:nvCxnSpPr>
          <p:cNvPr id="77" name="Curved Connector 76"/>
          <p:cNvCxnSpPr>
            <a:stCxn id="63" idx="3"/>
            <a:endCxn id="48" idx="1"/>
          </p:cNvCxnSpPr>
          <p:nvPr/>
        </p:nvCxnSpPr>
        <p:spPr>
          <a:xfrm flipV="1">
            <a:off x="6492544" y="3852816"/>
            <a:ext cx="1050177" cy="58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336844" y="4316946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Network/ Institutional contributions</a:t>
            </a:r>
            <a:endParaRPr lang="en-ZA" sz="1200" dirty="0"/>
          </a:p>
        </p:txBody>
      </p:sp>
      <p:sp>
        <p:nvSpPr>
          <p:cNvPr id="79" name="Rectangle 78"/>
          <p:cNvSpPr/>
          <p:nvPr/>
        </p:nvSpPr>
        <p:spPr>
          <a:xfrm>
            <a:off x="5336844" y="5155146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Voluntary contributions</a:t>
            </a:r>
            <a:endParaRPr lang="en-ZA" sz="1200" dirty="0"/>
          </a:p>
        </p:txBody>
      </p:sp>
      <p:sp>
        <p:nvSpPr>
          <p:cNvPr id="80" name="Right Arrow 79"/>
          <p:cNvSpPr/>
          <p:nvPr/>
        </p:nvSpPr>
        <p:spPr>
          <a:xfrm>
            <a:off x="3787444" y="1442110"/>
            <a:ext cx="1549400" cy="47470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2" name="Curved Connector 81"/>
          <p:cNvCxnSpPr>
            <a:stCxn id="78" idx="3"/>
            <a:endCxn id="48" idx="1"/>
          </p:cNvCxnSpPr>
          <p:nvPr/>
        </p:nvCxnSpPr>
        <p:spPr>
          <a:xfrm flipV="1">
            <a:off x="6492544" y="3852816"/>
            <a:ext cx="1050177" cy="80703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79" idx="3"/>
            <a:endCxn id="48" idx="1"/>
          </p:cNvCxnSpPr>
          <p:nvPr/>
        </p:nvCxnSpPr>
        <p:spPr>
          <a:xfrm flipV="1">
            <a:off x="6492544" y="3852816"/>
            <a:ext cx="1050177" cy="164523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5336844" y="1859496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Publications and Citations</a:t>
            </a:r>
            <a:endParaRPr lang="en-ZA" sz="1200" dirty="0"/>
          </a:p>
        </p:txBody>
      </p:sp>
      <p:cxnSp>
        <p:nvCxnSpPr>
          <p:cNvPr id="87" name="Curved Connector 86"/>
          <p:cNvCxnSpPr>
            <a:stCxn id="85" idx="3"/>
            <a:endCxn id="48" idx="1"/>
          </p:cNvCxnSpPr>
          <p:nvPr/>
        </p:nvCxnSpPr>
        <p:spPr>
          <a:xfrm>
            <a:off x="6492544" y="2202396"/>
            <a:ext cx="1050177" cy="165042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542721" y="4722766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Other RDF and LOD Resources</a:t>
            </a:r>
            <a:endParaRPr lang="en-ZA" sz="1200" dirty="0"/>
          </a:p>
        </p:txBody>
      </p:sp>
      <p:cxnSp>
        <p:nvCxnSpPr>
          <p:cNvPr id="90" name="Straight Arrow Connector 89"/>
          <p:cNvCxnSpPr>
            <a:stCxn id="48" idx="2"/>
            <a:endCxn id="88" idx="0"/>
          </p:cNvCxnSpPr>
          <p:nvPr/>
        </p:nvCxnSpPr>
        <p:spPr>
          <a:xfrm>
            <a:off x="8120571" y="4195716"/>
            <a:ext cx="0" cy="5270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336844" y="5993346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b="1" dirty="0" smtClean="0"/>
              <a:t>BILLIONS</a:t>
            </a:r>
            <a:r>
              <a:rPr lang="en-ZA" sz="1200" dirty="0" smtClean="0"/>
              <a:t> of smart devices</a:t>
            </a:r>
            <a:endParaRPr lang="en-ZA" sz="1200" dirty="0"/>
          </a:p>
        </p:txBody>
      </p:sp>
      <p:cxnSp>
        <p:nvCxnSpPr>
          <p:cNvPr id="17" name="Curved Connector 16"/>
          <p:cNvCxnSpPr>
            <a:stCxn id="41" idx="3"/>
            <a:endCxn id="48" idx="1"/>
          </p:cNvCxnSpPr>
          <p:nvPr/>
        </p:nvCxnSpPr>
        <p:spPr>
          <a:xfrm flipV="1">
            <a:off x="6492544" y="3852816"/>
            <a:ext cx="1050177" cy="248343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49709" y="5808300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Meta-Data Automation and LOD</a:t>
            </a:r>
            <a:endParaRPr lang="en-ZA" sz="1200" dirty="0"/>
          </a:p>
        </p:txBody>
      </p:sp>
      <p:cxnSp>
        <p:nvCxnSpPr>
          <p:cNvPr id="45" name="Curved Connector 44"/>
          <p:cNvCxnSpPr>
            <a:stCxn id="43" idx="3"/>
            <a:endCxn id="47" idx="1"/>
          </p:cNvCxnSpPr>
          <p:nvPr/>
        </p:nvCxnSpPr>
        <p:spPr>
          <a:xfrm flipV="1">
            <a:off x="4005409" y="3040596"/>
            <a:ext cx="1331435" cy="311060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542721" y="2255288"/>
            <a:ext cx="1155700" cy="6858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Free Text</a:t>
            </a:r>
            <a:endParaRPr lang="en-ZA" sz="1200" dirty="0" smtClean="0"/>
          </a:p>
          <a:p>
            <a:pPr algn="ctr"/>
            <a:r>
              <a:rPr lang="en-ZA" sz="1200" dirty="0" smtClean="0"/>
              <a:t>‘Web </a:t>
            </a:r>
            <a:r>
              <a:rPr lang="en-ZA" sz="1200" dirty="0" smtClean="0"/>
              <a:t>of </a:t>
            </a:r>
            <a:r>
              <a:rPr lang="en-ZA" sz="1200" dirty="0" smtClean="0"/>
              <a:t>Science’</a:t>
            </a:r>
            <a:endParaRPr lang="en-ZA" sz="1200" dirty="0"/>
          </a:p>
        </p:txBody>
      </p:sp>
      <p:cxnSp>
        <p:nvCxnSpPr>
          <p:cNvPr id="55" name="Straight Arrow Connector 54"/>
          <p:cNvCxnSpPr>
            <a:stCxn id="53" idx="2"/>
            <a:endCxn id="48" idx="0"/>
          </p:cNvCxnSpPr>
          <p:nvPr/>
        </p:nvCxnSpPr>
        <p:spPr>
          <a:xfrm>
            <a:off x="8120571" y="2941088"/>
            <a:ext cx="0" cy="5688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57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000" dirty="0" smtClean="0"/>
              <a:t>Sir </a:t>
            </a:r>
            <a:r>
              <a:rPr lang="en-ZA" sz="4000" dirty="0" smtClean="0"/>
              <a:t>Robert </a:t>
            </a:r>
            <a:r>
              <a:rPr lang="en-ZA" sz="4000" dirty="0" smtClean="0"/>
              <a:t>Peel (1788-1850)</a:t>
            </a:r>
            <a:endParaRPr lang="en-Z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988840"/>
            <a:ext cx="7562800" cy="37261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dirty="0"/>
              <a:t>The British </a:t>
            </a:r>
            <a:r>
              <a:rPr lang="en-ZA" dirty="0" smtClean="0"/>
              <a:t>Parliament, </a:t>
            </a:r>
            <a:r>
              <a:rPr lang="en-ZA" dirty="0"/>
              <a:t>after investing £ 20,000 in the Difference Engine project, was treated to a demo</a:t>
            </a:r>
            <a:r>
              <a:rPr lang="en-ZA" dirty="0" smtClean="0"/>
              <a:t>.</a:t>
            </a:r>
          </a:p>
          <a:p>
            <a:pPr marL="0" indent="0">
              <a:buNone/>
            </a:pPr>
            <a:r>
              <a:rPr lang="en-ZA" sz="1900" dirty="0"/>
              <a:t>£ </a:t>
            </a:r>
            <a:r>
              <a:rPr lang="en-ZA" sz="1900" dirty="0" smtClean="0"/>
              <a:t>2,200,000 in 2013</a:t>
            </a:r>
            <a:endParaRPr lang="en-ZA" sz="1900" dirty="0"/>
          </a:p>
          <a:p>
            <a:pPr marL="0" indent="0">
              <a:buNone/>
            </a:pPr>
            <a:endParaRPr lang="en-ZA" dirty="0"/>
          </a:p>
          <a:p>
            <a:pPr marL="0" indent="0" algn="ctr">
              <a:buNone/>
            </a:pPr>
            <a:r>
              <a:rPr lang="en-ZA" sz="4800" dirty="0"/>
              <a:t>“</a:t>
            </a:r>
            <a:r>
              <a:rPr lang="en-ZA" sz="4800" b="1" dirty="0"/>
              <a:t>Can you set the machine to calculate the time at which it will be of some use???”</a:t>
            </a:r>
          </a:p>
          <a:p>
            <a:endParaRPr lang="en-ZA" dirty="0"/>
          </a:p>
        </p:txBody>
      </p:sp>
      <p:pic>
        <p:nvPicPr>
          <p:cNvPr id="7170" name="Picture 2" descr="http://upload.wikimedia.org/wikipedia/commons/thumb/d/d0/Robert_Peel.jpg/225px-Robert_Peel.jpg">
            <a:hlinkClick r:id="rId2" tooltip="Robert Peel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r="8403" b="10292"/>
          <a:stretch/>
        </p:blipFill>
        <p:spPr bwMode="auto">
          <a:xfrm>
            <a:off x="7552334" y="355399"/>
            <a:ext cx="115212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5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394138" y="1334643"/>
            <a:ext cx="8308428" cy="5339112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ZA" sz="2000" dirty="0" smtClean="0"/>
              <a:t>Supporting Standards, Schema, and Specifications </a:t>
            </a:r>
          </a:p>
          <a:p>
            <a:pPr algn="r"/>
            <a:r>
              <a:rPr lang="en-ZA" sz="2000" dirty="0" smtClean="0"/>
              <a:t>linked to a Reference Model</a:t>
            </a:r>
            <a:endParaRPr lang="en-ZA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66" y="18864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ZA" dirty="0" smtClean="0"/>
              <a:t>What Must Be Done?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629400"/>
            <a:ext cx="381000" cy="228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E71D9F9F-51CB-4576-B549-CF27696BB3B2}" type="slidenum">
              <a:rPr lang="en-ZA" smtClean="0"/>
              <a:t>30</a:t>
            </a:fld>
            <a:endParaRPr lang="en-ZA" dirty="0"/>
          </a:p>
        </p:txBody>
      </p:sp>
      <p:sp>
        <p:nvSpPr>
          <p:cNvPr id="47" name="Rectangle 46"/>
          <p:cNvSpPr/>
          <p:nvPr/>
        </p:nvSpPr>
        <p:spPr>
          <a:xfrm>
            <a:off x="676462" y="2520272"/>
            <a:ext cx="11557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Meta-Data Mining Tools and Projects</a:t>
            </a:r>
            <a:endParaRPr lang="en-ZA" sz="1100" b="0" dirty="0"/>
          </a:p>
        </p:txBody>
      </p:sp>
      <p:sp>
        <p:nvSpPr>
          <p:cNvPr id="48" name="Rectangle 47"/>
          <p:cNvSpPr/>
          <p:nvPr/>
        </p:nvSpPr>
        <p:spPr>
          <a:xfrm>
            <a:off x="2882339" y="3318982"/>
            <a:ext cx="1155700" cy="685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Knowledge Network Repositories</a:t>
            </a:r>
            <a:endParaRPr lang="en-ZA" sz="1200" dirty="0"/>
          </a:p>
        </p:txBody>
      </p:sp>
      <p:cxnSp>
        <p:nvCxnSpPr>
          <p:cNvPr id="50" name="Curved Connector 49"/>
          <p:cNvCxnSpPr>
            <a:stCxn id="47" idx="3"/>
            <a:endCxn id="48" idx="1"/>
          </p:cNvCxnSpPr>
          <p:nvPr/>
        </p:nvCxnSpPr>
        <p:spPr>
          <a:xfrm>
            <a:off x="1832162" y="2863172"/>
            <a:ext cx="1050177" cy="798710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676462" y="3333072"/>
            <a:ext cx="11557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schema.org -based scrapers</a:t>
            </a:r>
            <a:endParaRPr lang="en-ZA" sz="1100" b="0" dirty="0"/>
          </a:p>
        </p:txBody>
      </p:sp>
      <p:cxnSp>
        <p:nvCxnSpPr>
          <p:cNvPr id="77" name="Curved Connector 76"/>
          <p:cNvCxnSpPr>
            <a:stCxn id="63" idx="3"/>
            <a:endCxn id="48" idx="1"/>
          </p:cNvCxnSpPr>
          <p:nvPr/>
        </p:nvCxnSpPr>
        <p:spPr>
          <a:xfrm flipV="1">
            <a:off x="1832162" y="3661882"/>
            <a:ext cx="1050177" cy="14090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676462" y="4139522"/>
            <a:ext cx="11557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Network/ Institutional contributions</a:t>
            </a:r>
            <a:endParaRPr lang="en-ZA" sz="1100" b="0" dirty="0"/>
          </a:p>
        </p:txBody>
      </p:sp>
      <p:sp>
        <p:nvSpPr>
          <p:cNvPr id="79" name="Rectangle 78"/>
          <p:cNvSpPr/>
          <p:nvPr/>
        </p:nvSpPr>
        <p:spPr>
          <a:xfrm>
            <a:off x="676462" y="4977722"/>
            <a:ext cx="11557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Voluntary/ </a:t>
            </a:r>
            <a:r>
              <a:rPr lang="en-ZA" sz="1100" b="0" dirty="0" err="1" smtClean="0"/>
              <a:t>Crowdsourced</a:t>
            </a:r>
            <a:r>
              <a:rPr lang="en-ZA" sz="1100" b="0" dirty="0" smtClean="0"/>
              <a:t> contributions</a:t>
            </a:r>
            <a:endParaRPr lang="en-ZA" sz="1100" b="0" dirty="0"/>
          </a:p>
        </p:txBody>
      </p:sp>
      <p:cxnSp>
        <p:nvCxnSpPr>
          <p:cNvPr id="82" name="Curved Connector 81"/>
          <p:cNvCxnSpPr>
            <a:stCxn id="78" idx="3"/>
            <a:endCxn id="48" idx="1"/>
          </p:cNvCxnSpPr>
          <p:nvPr/>
        </p:nvCxnSpPr>
        <p:spPr>
          <a:xfrm flipV="1">
            <a:off x="1832162" y="3661882"/>
            <a:ext cx="1050177" cy="820540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79" idx="3"/>
            <a:endCxn id="48" idx="1"/>
          </p:cNvCxnSpPr>
          <p:nvPr/>
        </p:nvCxnSpPr>
        <p:spPr>
          <a:xfrm flipV="1">
            <a:off x="1832162" y="3661882"/>
            <a:ext cx="1050177" cy="1658740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676462" y="1682072"/>
            <a:ext cx="11557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Publications and Citations</a:t>
            </a:r>
            <a:endParaRPr lang="en-ZA" sz="1100" b="0" dirty="0"/>
          </a:p>
        </p:txBody>
      </p:sp>
      <p:cxnSp>
        <p:nvCxnSpPr>
          <p:cNvPr id="87" name="Curved Connector 86"/>
          <p:cNvCxnSpPr>
            <a:stCxn id="85" idx="3"/>
            <a:endCxn id="48" idx="1"/>
          </p:cNvCxnSpPr>
          <p:nvPr/>
        </p:nvCxnSpPr>
        <p:spPr>
          <a:xfrm>
            <a:off x="1832162" y="2024972"/>
            <a:ext cx="1050177" cy="1636910"/>
          </a:xfrm>
          <a:prstGeom prst="curvedConnector3">
            <a:avLst>
              <a:gd name="adj1" fmla="val 5772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2882339" y="4531832"/>
            <a:ext cx="1155700" cy="685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Other RDF and LOD Resources</a:t>
            </a:r>
            <a:endParaRPr lang="en-ZA" sz="1200" dirty="0"/>
          </a:p>
        </p:txBody>
      </p:sp>
      <p:cxnSp>
        <p:nvCxnSpPr>
          <p:cNvPr id="90" name="Straight Arrow Connector 89"/>
          <p:cNvCxnSpPr>
            <a:stCxn id="48" idx="2"/>
            <a:endCxn id="88" idx="0"/>
          </p:cNvCxnSpPr>
          <p:nvPr/>
        </p:nvCxnSpPr>
        <p:spPr>
          <a:xfrm>
            <a:off x="3460189" y="4004782"/>
            <a:ext cx="0" cy="5270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973898" y="3326014"/>
            <a:ext cx="11557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Tools for Query and Retrieval</a:t>
            </a:r>
            <a:endParaRPr lang="en-ZA" sz="1200" dirty="0"/>
          </a:p>
        </p:txBody>
      </p:sp>
      <p:sp>
        <p:nvSpPr>
          <p:cNvPr id="41" name="Rectangle 40"/>
          <p:cNvSpPr/>
          <p:nvPr/>
        </p:nvSpPr>
        <p:spPr>
          <a:xfrm>
            <a:off x="4973898" y="2337056"/>
            <a:ext cx="11557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Visualisation and Traversal</a:t>
            </a:r>
            <a:endParaRPr lang="en-ZA" sz="1200" dirty="0"/>
          </a:p>
        </p:txBody>
      </p:sp>
      <p:cxnSp>
        <p:nvCxnSpPr>
          <p:cNvPr id="15" name="Curved Connector 14"/>
          <p:cNvCxnSpPr>
            <a:stCxn id="48" idx="3"/>
            <a:endCxn id="39" idx="1"/>
          </p:cNvCxnSpPr>
          <p:nvPr/>
        </p:nvCxnSpPr>
        <p:spPr>
          <a:xfrm>
            <a:off x="4038039" y="3661882"/>
            <a:ext cx="935859" cy="7032"/>
          </a:xfrm>
          <a:prstGeom prst="curvedConnector3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39" idx="3"/>
            <a:endCxn id="41" idx="3"/>
          </p:cNvCxnSpPr>
          <p:nvPr/>
        </p:nvCxnSpPr>
        <p:spPr>
          <a:xfrm flipV="1">
            <a:off x="6129598" y="2679956"/>
            <a:ext cx="12700" cy="988958"/>
          </a:xfrm>
          <a:prstGeom prst="curvedConnector3">
            <a:avLst>
              <a:gd name="adj1" fmla="val 5027591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286174" y="3326014"/>
            <a:ext cx="11557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Mediators/ Judgment Tools</a:t>
            </a:r>
            <a:endParaRPr lang="en-ZA" sz="1200" dirty="0"/>
          </a:p>
        </p:txBody>
      </p:sp>
      <p:cxnSp>
        <p:nvCxnSpPr>
          <p:cNvPr id="20" name="Curved Connector 19"/>
          <p:cNvCxnSpPr>
            <a:stCxn id="39" idx="3"/>
            <a:endCxn id="49" idx="1"/>
          </p:cNvCxnSpPr>
          <p:nvPr/>
        </p:nvCxnSpPr>
        <p:spPr>
          <a:xfrm>
            <a:off x="6129598" y="3668914"/>
            <a:ext cx="1156576" cy="12700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49" idx="0"/>
            <a:endCxn id="41" idx="3"/>
          </p:cNvCxnSpPr>
          <p:nvPr/>
        </p:nvCxnSpPr>
        <p:spPr>
          <a:xfrm rot="16200000" flipV="1">
            <a:off x="6673782" y="2135772"/>
            <a:ext cx="646058" cy="173442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88" idx="3"/>
            <a:endCxn id="39" idx="2"/>
          </p:cNvCxnSpPr>
          <p:nvPr/>
        </p:nvCxnSpPr>
        <p:spPr>
          <a:xfrm flipV="1">
            <a:off x="4038039" y="4011814"/>
            <a:ext cx="1513709" cy="862918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416082" y="5306532"/>
            <a:ext cx="1933704" cy="523220"/>
          </a:xfrm>
          <a:prstGeom prst="wedgeRectCallout">
            <a:avLst>
              <a:gd name="adj1" fmla="val -50303"/>
              <a:gd name="adj2" fmla="val -30699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400" dirty="0" smtClean="0"/>
              <a:t>Build Reference Implementations</a:t>
            </a:r>
            <a:endParaRPr lang="en-ZA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584896" y="1420462"/>
            <a:ext cx="1933704" cy="523220"/>
          </a:xfrm>
          <a:prstGeom prst="wedgeRectCallout">
            <a:avLst>
              <a:gd name="adj1" fmla="val -81516"/>
              <a:gd name="adj2" fmla="val 299543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1400" dirty="0" smtClean="0"/>
              <a:t>Maintain Inventory of Sources</a:t>
            </a:r>
            <a:endParaRPr lang="en-ZA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195894" y="5306532"/>
            <a:ext cx="1933704" cy="523220"/>
          </a:xfrm>
          <a:prstGeom prst="wedgeRectCallout">
            <a:avLst>
              <a:gd name="adj1" fmla="val -60901"/>
              <a:gd name="adj2" fmla="val -2931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400" dirty="0" smtClean="0"/>
              <a:t>Create and Operate Repository</a:t>
            </a:r>
            <a:endParaRPr lang="en-ZA" sz="1400" dirty="0"/>
          </a:p>
        </p:txBody>
      </p:sp>
      <p:sp>
        <p:nvSpPr>
          <p:cNvPr id="29" name="Rectangle 28"/>
          <p:cNvSpPr/>
          <p:nvPr/>
        </p:nvSpPr>
        <p:spPr>
          <a:xfrm>
            <a:off x="676462" y="5829571"/>
            <a:ext cx="11557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/>
              <a:t>BILLIONS of smart devices</a:t>
            </a:r>
          </a:p>
        </p:txBody>
      </p:sp>
      <p:cxnSp>
        <p:nvCxnSpPr>
          <p:cNvPr id="30" name="Curved Connector 29"/>
          <p:cNvCxnSpPr>
            <a:stCxn id="29" idx="3"/>
            <a:endCxn id="48" idx="1"/>
          </p:cNvCxnSpPr>
          <p:nvPr/>
        </p:nvCxnSpPr>
        <p:spPr>
          <a:xfrm flipV="1">
            <a:off x="1832162" y="3661882"/>
            <a:ext cx="1050177" cy="2510589"/>
          </a:xfrm>
          <a:prstGeom prst="curvedConnector3">
            <a:avLst>
              <a:gd name="adj1" fmla="val 60293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882339" y="2051992"/>
            <a:ext cx="1155700" cy="685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Free Test</a:t>
            </a:r>
          </a:p>
          <a:p>
            <a:pPr algn="ctr"/>
            <a:r>
              <a:rPr lang="en-ZA" sz="1200" dirty="0" smtClean="0"/>
              <a:t>‘</a:t>
            </a:r>
            <a:r>
              <a:rPr lang="en-ZA" sz="1200" dirty="0" smtClean="0"/>
              <a:t>Web </a:t>
            </a:r>
            <a:r>
              <a:rPr lang="en-ZA" sz="1200" dirty="0" smtClean="0"/>
              <a:t>of </a:t>
            </a:r>
            <a:r>
              <a:rPr lang="en-ZA" sz="1200" dirty="0" smtClean="0"/>
              <a:t>Science’</a:t>
            </a:r>
            <a:endParaRPr lang="en-ZA" sz="1200" dirty="0"/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>
            <a:off x="3460189" y="2737792"/>
            <a:ext cx="0" cy="5688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2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Content Standards</a:t>
            </a:r>
          </a:p>
          <a:p>
            <a:pPr lvl="1"/>
            <a:r>
              <a:rPr lang="en-US" dirty="0" smtClean="0"/>
              <a:t>Trusted Digital </a:t>
            </a:r>
            <a:r>
              <a:rPr lang="en-US" dirty="0" smtClean="0"/>
              <a:t>Repositories</a:t>
            </a:r>
          </a:p>
          <a:p>
            <a:pPr lvl="1"/>
            <a:r>
              <a:rPr lang="en-US" dirty="0" smtClean="0"/>
              <a:t>Named relationships (edges)</a:t>
            </a:r>
            <a:endParaRPr lang="en-US" dirty="0" smtClean="0"/>
          </a:p>
          <a:p>
            <a:r>
              <a:rPr lang="en-US" dirty="0" smtClean="0"/>
              <a:t>Service standards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1" name="Rectangle 10"/>
          <p:cNvSpPr/>
          <p:nvPr/>
        </p:nvSpPr>
        <p:spPr bwMode="auto">
          <a:xfrm>
            <a:off x="332111" y="3771208"/>
            <a:ext cx="1944216" cy="1370856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Knowledge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Network Services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527935" y="3771208"/>
            <a:ext cx="1944216" cy="1370856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Translator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Services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4683223" y="3771208"/>
            <a:ext cx="1944216" cy="1370856"/>
          </a:xfrm>
          <a:prstGeom prst="rect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User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Interfaces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332111" y="4995344"/>
            <a:ext cx="1944216" cy="1370856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Edit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Delete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Query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2527935" y="4995344"/>
            <a:ext cx="1944216" cy="1370856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MetaData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Citations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People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…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4683223" y="4995344"/>
            <a:ext cx="1944216" cy="1370856"/>
          </a:xfrm>
          <a:prstGeom prst="rect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Visualisations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Search/ Discovery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Mediation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Reporting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875880" y="3771208"/>
            <a:ext cx="1944216" cy="1370856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Gateway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</a:rPr>
              <a:t>Services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875880" y="4995344"/>
            <a:ext cx="1944216" cy="1370856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Funders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Institutions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Researchers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Initiatives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…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must be done?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079598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Establish </a:t>
            </a:r>
            <a:r>
              <a:rPr lang="en-US" dirty="0" smtClean="0"/>
              <a:t>or Promote Critical Components</a:t>
            </a:r>
          </a:p>
          <a:p>
            <a:endParaRPr lang="en-US" dirty="0"/>
          </a:p>
          <a:p>
            <a:r>
              <a:rPr lang="en-US" dirty="0" smtClean="0"/>
              <a:t>Provide “Glue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r>
              <a:rPr lang="en-US" dirty="0" smtClean="0"/>
              <a:t>Two-Pronged Approach</a:t>
            </a:r>
          </a:p>
          <a:p>
            <a:r>
              <a:rPr lang="en-US" dirty="0"/>
              <a:t>	</a:t>
            </a:r>
            <a:r>
              <a:rPr lang="en-US" dirty="0" smtClean="0"/>
              <a:t>Build, Operate, Improve</a:t>
            </a:r>
          </a:p>
          <a:p>
            <a:r>
              <a:rPr lang="en-US" dirty="0"/>
              <a:t>	</a:t>
            </a:r>
            <a:r>
              <a:rPr lang="en-US" dirty="0" smtClean="0"/>
              <a:t>Community Consensus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Part III: ICSU WDS Knowledge Network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282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ZA" sz="3600" dirty="0" smtClean="0"/>
              <a:t>Main Elements of GRDI Soft Infrastructure</a:t>
            </a:r>
            <a:endParaRPr lang="en-ZA" sz="3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E71D9F9F-51CB-4576-B549-CF27696BB3B2}" type="slidenum">
              <a:rPr lang="en-ZA" smtClean="0"/>
              <a:t>33</a:t>
            </a:fld>
            <a:endParaRPr lang="en-ZA"/>
          </a:p>
        </p:txBody>
      </p:sp>
      <p:sp>
        <p:nvSpPr>
          <p:cNvPr id="4" name="Oval 3"/>
          <p:cNvSpPr/>
          <p:nvPr/>
        </p:nvSpPr>
        <p:spPr>
          <a:xfrm>
            <a:off x="2987392" y="1891352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People</a:t>
            </a:r>
            <a:endParaRPr lang="en-ZA" sz="1200" dirty="0"/>
          </a:p>
        </p:txBody>
      </p:sp>
      <p:sp>
        <p:nvSpPr>
          <p:cNvPr id="5" name="Oval 4"/>
          <p:cNvSpPr/>
          <p:nvPr/>
        </p:nvSpPr>
        <p:spPr>
          <a:xfrm>
            <a:off x="1705993" y="3345977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Institutions</a:t>
            </a:r>
            <a:endParaRPr lang="en-ZA" sz="1200" dirty="0"/>
          </a:p>
        </p:txBody>
      </p:sp>
      <p:sp>
        <p:nvSpPr>
          <p:cNvPr id="6" name="Oval 5"/>
          <p:cNvSpPr/>
          <p:nvPr/>
        </p:nvSpPr>
        <p:spPr>
          <a:xfrm>
            <a:off x="6146055" y="1869740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RDI Outputs</a:t>
            </a:r>
            <a:endParaRPr lang="en-ZA" sz="1200" dirty="0"/>
          </a:p>
        </p:txBody>
      </p:sp>
      <p:sp>
        <p:nvSpPr>
          <p:cNvPr id="7" name="Oval 6"/>
          <p:cNvSpPr/>
          <p:nvPr/>
        </p:nvSpPr>
        <p:spPr>
          <a:xfrm>
            <a:off x="3780450" y="3769058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Projects</a:t>
            </a:r>
            <a:endParaRPr lang="en-ZA" sz="1200" dirty="0"/>
          </a:p>
        </p:txBody>
      </p:sp>
      <p:sp>
        <p:nvSpPr>
          <p:cNvPr id="8" name="Oval 7"/>
          <p:cNvSpPr/>
          <p:nvPr/>
        </p:nvSpPr>
        <p:spPr>
          <a:xfrm>
            <a:off x="6266617" y="4267203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Initiatives</a:t>
            </a:r>
            <a:endParaRPr lang="en-ZA" sz="1200" dirty="0"/>
          </a:p>
        </p:txBody>
      </p:sp>
      <p:sp>
        <p:nvSpPr>
          <p:cNvPr id="9" name="Oval 8"/>
          <p:cNvSpPr/>
          <p:nvPr/>
        </p:nvSpPr>
        <p:spPr>
          <a:xfrm>
            <a:off x="2452067" y="4785819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Networks</a:t>
            </a:r>
            <a:endParaRPr lang="en-ZA" sz="1200" dirty="0"/>
          </a:p>
        </p:txBody>
      </p:sp>
      <p:sp>
        <p:nvSpPr>
          <p:cNvPr id="10" name="Oval 9"/>
          <p:cNvSpPr/>
          <p:nvPr/>
        </p:nvSpPr>
        <p:spPr>
          <a:xfrm>
            <a:off x="2038084" y="5920858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Funders</a:t>
            </a:r>
            <a:endParaRPr lang="en-ZA" sz="1400" dirty="0"/>
          </a:p>
        </p:txBody>
      </p:sp>
      <p:cxnSp>
        <p:nvCxnSpPr>
          <p:cNvPr id="13" name="Curved Connector 12"/>
          <p:cNvCxnSpPr>
            <a:stCxn id="5" idx="0"/>
            <a:endCxn id="4" idx="4"/>
          </p:cNvCxnSpPr>
          <p:nvPr/>
        </p:nvCxnSpPr>
        <p:spPr>
          <a:xfrm rot="5400000" flipH="1" flipV="1">
            <a:off x="2793088" y="2401047"/>
            <a:ext cx="608463" cy="1281399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5" idx="6"/>
            <a:endCxn id="7" idx="2"/>
          </p:cNvCxnSpPr>
          <p:nvPr/>
        </p:nvCxnSpPr>
        <p:spPr>
          <a:xfrm>
            <a:off x="3207247" y="3769058"/>
            <a:ext cx="573203" cy="423081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0" idx="6"/>
            <a:endCxn id="7" idx="4"/>
          </p:cNvCxnSpPr>
          <p:nvPr/>
        </p:nvCxnSpPr>
        <p:spPr>
          <a:xfrm flipV="1">
            <a:off x="3539338" y="4615220"/>
            <a:ext cx="991739" cy="1728719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0" idx="7"/>
            <a:endCxn id="9" idx="4"/>
          </p:cNvCxnSpPr>
          <p:nvPr/>
        </p:nvCxnSpPr>
        <p:spPr>
          <a:xfrm rot="16200000" flipV="1">
            <a:off x="3054692" y="5779984"/>
            <a:ext cx="412795" cy="11679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0" idx="2"/>
            <a:endCxn id="5" idx="2"/>
          </p:cNvCxnSpPr>
          <p:nvPr/>
        </p:nvCxnSpPr>
        <p:spPr>
          <a:xfrm rot="10800000">
            <a:off x="1705994" y="3769059"/>
            <a:ext cx="332091" cy="2574881"/>
          </a:xfrm>
          <a:prstGeom prst="curvedConnector3">
            <a:avLst>
              <a:gd name="adj1" fmla="val 22637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4" idx="6"/>
            <a:endCxn id="8" idx="0"/>
          </p:cNvCxnSpPr>
          <p:nvPr/>
        </p:nvCxnSpPr>
        <p:spPr>
          <a:xfrm>
            <a:off x="4488646" y="2314433"/>
            <a:ext cx="2528598" cy="1952770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5" idx="7"/>
            <a:endCxn id="8" idx="1"/>
          </p:cNvCxnSpPr>
          <p:nvPr/>
        </p:nvCxnSpPr>
        <p:spPr>
          <a:xfrm rot="16200000" flipH="1">
            <a:off x="4276319" y="2180969"/>
            <a:ext cx="921226" cy="3499078"/>
          </a:xfrm>
          <a:prstGeom prst="curvedConnector3">
            <a:avLst>
              <a:gd name="adj1" fmla="val -3826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7" idx="6"/>
            <a:endCxn id="6" idx="4"/>
          </p:cNvCxnSpPr>
          <p:nvPr/>
        </p:nvCxnSpPr>
        <p:spPr>
          <a:xfrm flipV="1">
            <a:off x="5281704" y="2715902"/>
            <a:ext cx="1614978" cy="1476237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5" idx="1"/>
            <a:endCxn id="6" idx="1"/>
          </p:cNvCxnSpPr>
          <p:nvPr/>
        </p:nvCxnSpPr>
        <p:spPr>
          <a:xfrm rot="5400000" flipH="1" flipV="1">
            <a:off x="3407760" y="511746"/>
            <a:ext cx="1476237" cy="4440062"/>
          </a:xfrm>
          <a:prstGeom prst="curvedConnector3">
            <a:avLst>
              <a:gd name="adj1" fmla="val 166388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7" idx="1"/>
            <a:endCxn id="6" idx="2"/>
          </p:cNvCxnSpPr>
          <p:nvPr/>
        </p:nvCxnSpPr>
        <p:spPr>
          <a:xfrm rot="5400000" flipH="1" flipV="1">
            <a:off x="4273102" y="2020024"/>
            <a:ext cx="1600155" cy="2145751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stCxn id="5" idx="3"/>
            <a:endCxn id="9" idx="1"/>
          </p:cNvCxnSpPr>
          <p:nvPr/>
        </p:nvCxnSpPr>
        <p:spPr>
          <a:xfrm rot="16200000" flipH="1">
            <a:off x="1878126" y="4115942"/>
            <a:ext cx="841516" cy="746074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4" idx="2"/>
            <a:endCxn id="9" idx="2"/>
          </p:cNvCxnSpPr>
          <p:nvPr/>
        </p:nvCxnSpPr>
        <p:spPr>
          <a:xfrm rot="10800000" flipV="1">
            <a:off x="2452068" y="2314432"/>
            <a:ext cx="535325" cy="2894467"/>
          </a:xfrm>
          <a:prstGeom prst="curvedConnector3">
            <a:avLst>
              <a:gd name="adj1" fmla="val 31096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9" idx="6"/>
            <a:endCxn id="8" idx="3"/>
          </p:cNvCxnSpPr>
          <p:nvPr/>
        </p:nvCxnSpPr>
        <p:spPr>
          <a:xfrm flipV="1">
            <a:off x="3953321" y="4989447"/>
            <a:ext cx="2533150" cy="219453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9" idx="0"/>
            <a:endCxn id="9" idx="7"/>
          </p:cNvCxnSpPr>
          <p:nvPr/>
        </p:nvCxnSpPr>
        <p:spPr>
          <a:xfrm rot="16200000" flipH="1">
            <a:off x="3406121" y="4582392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5" idx="5"/>
            <a:endCxn id="5" idx="4"/>
          </p:cNvCxnSpPr>
          <p:nvPr/>
        </p:nvCxnSpPr>
        <p:spPr>
          <a:xfrm rot="5400000">
            <a:off x="2660048" y="3864794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10" idx="1"/>
            <a:endCxn id="10" idx="0"/>
          </p:cNvCxnSpPr>
          <p:nvPr/>
        </p:nvCxnSpPr>
        <p:spPr>
          <a:xfrm rot="5400000" flipH="1" flipV="1">
            <a:off x="2461365" y="5717431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7" idx="0"/>
            <a:endCxn id="7" idx="7"/>
          </p:cNvCxnSpPr>
          <p:nvPr/>
        </p:nvCxnSpPr>
        <p:spPr>
          <a:xfrm rot="16200000" flipH="1">
            <a:off x="4734504" y="3565631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urved Connector 88"/>
          <p:cNvCxnSpPr>
            <a:stCxn id="4" idx="0"/>
            <a:endCxn id="4" idx="7"/>
          </p:cNvCxnSpPr>
          <p:nvPr/>
        </p:nvCxnSpPr>
        <p:spPr>
          <a:xfrm rot="16200000" flipH="1">
            <a:off x="3941446" y="1687925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urved Connector 90"/>
          <p:cNvCxnSpPr>
            <a:stCxn id="8" idx="4"/>
            <a:endCxn id="8" idx="5"/>
          </p:cNvCxnSpPr>
          <p:nvPr/>
        </p:nvCxnSpPr>
        <p:spPr>
          <a:xfrm rot="5400000" flipH="1" flipV="1">
            <a:off x="7220671" y="4786019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52946" y="6155140"/>
            <a:ext cx="324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400" dirty="0" smtClean="0"/>
              <a:t>RDI: Research, Development and Innovation</a:t>
            </a:r>
            <a:endParaRPr lang="en-ZA" sz="1400" dirty="0"/>
          </a:p>
        </p:txBody>
      </p:sp>
      <p:cxnSp>
        <p:nvCxnSpPr>
          <p:cNvPr id="14" name="Curved Connector 13"/>
          <p:cNvCxnSpPr>
            <a:stCxn id="9" idx="5"/>
            <a:endCxn id="6" idx="6"/>
          </p:cNvCxnSpPr>
          <p:nvPr/>
        </p:nvCxnSpPr>
        <p:spPr>
          <a:xfrm rot="5400000" flipH="1" flipV="1">
            <a:off x="4082767" y="1943521"/>
            <a:ext cx="3215242" cy="3913842"/>
          </a:xfrm>
          <a:prstGeom prst="curvedConnector4">
            <a:avLst>
              <a:gd name="adj1" fmla="val -14784"/>
              <a:gd name="adj2" fmla="val 123974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7" idx="5"/>
            <a:endCxn id="8" idx="2"/>
          </p:cNvCxnSpPr>
          <p:nvPr/>
        </p:nvCxnSpPr>
        <p:spPr>
          <a:xfrm rot="16200000" flipH="1">
            <a:off x="5564742" y="3988409"/>
            <a:ext cx="198982" cy="1204767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8" idx="6"/>
            <a:endCxn id="6" idx="5"/>
          </p:cNvCxnSpPr>
          <p:nvPr/>
        </p:nvCxnSpPr>
        <p:spPr>
          <a:xfrm flipH="1" flipV="1">
            <a:off x="7427455" y="2591984"/>
            <a:ext cx="340416" cy="2098300"/>
          </a:xfrm>
          <a:prstGeom prst="curvedConnector4">
            <a:avLst>
              <a:gd name="adj1" fmla="val -67153"/>
              <a:gd name="adj2" fmla="val 57129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6" idx="7"/>
            <a:endCxn id="6" idx="0"/>
          </p:cNvCxnSpPr>
          <p:nvPr/>
        </p:nvCxnSpPr>
        <p:spPr>
          <a:xfrm rot="16200000" flipV="1">
            <a:off x="7100110" y="1666312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12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GRDI is NOT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NOT created by voluntary contributions</a:t>
            </a:r>
          </a:p>
          <a:p>
            <a:r>
              <a:rPr lang="en-US" dirty="0" smtClean="0"/>
              <a:t>NOT operated through grants and projects</a:t>
            </a:r>
          </a:p>
          <a:p>
            <a:r>
              <a:rPr lang="en-US" dirty="0" smtClean="0"/>
              <a:t>NOT a research task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Sustainable Funding Models</a:t>
            </a:r>
          </a:p>
          <a:p>
            <a:r>
              <a:rPr lang="en-US" dirty="0" smtClean="0"/>
              <a:t>Long-Term Government Funding</a:t>
            </a:r>
          </a:p>
          <a:p>
            <a:r>
              <a:rPr lang="en-US" dirty="0" smtClean="0"/>
              <a:t>Free </a:t>
            </a:r>
            <a:r>
              <a:rPr lang="en-US" dirty="0" smtClean="0"/>
              <a:t>combined with Premium </a:t>
            </a:r>
            <a:r>
              <a:rPr lang="en-US" dirty="0" smtClean="0"/>
              <a:t>Services</a:t>
            </a:r>
          </a:p>
          <a:p>
            <a:r>
              <a:rPr lang="en-US" dirty="0" smtClean="0"/>
              <a:t>Membership Contributions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5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5053243" y="1988840"/>
            <a:ext cx="1498977" cy="3059357"/>
          </a:xfrm>
          <a:prstGeom prst="rect">
            <a:avLst/>
          </a:prstGeom>
          <a:noFill/>
          <a:ln w="57150" cmpd="sng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dirty="0" smtClean="0">
                <a:solidFill>
                  <a:srgbClr val="37424A"/>
                </a:solidFill>
              </a:rPr>
              <a:t>Main Process of GRDI Soft Infrastrcuture</a:t>
            </a:r>
            <a:endParaRPr lang="en-ZA" sz="3600" dirty="0">
              <a:solidFill>
                <a:srgbClr val="37424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5247" y="2123855"/>
            <a:ext cx="1170130" cy="855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Data</a:t>
            </a:r>
            <a:endParaRPr lang="en-ZA" dirty="0"/>
          </a:p>
        </p:txBody>
      </p:sp>
      <p:sp>
        <p:nvSpPr>
          <p:cNvPr id="6" name="Rectangle 5"/>
          <p:cNvSpPr/>
          <p:nvPr/>
        </p:nvSpPr>
        <p:spPr>
          <a:xfrm>
            <a:off x="575247" y="5309918"/>
            <a:ext cx="1170130" cy="8550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Meta-Data</a:t>
            </a:r>
            <a:endParaRPr lang="en-ZA" dirty="0"/>
          </a:p>
        </p:txBody>
      </p:sp>
      <p:cxnSp>
        <p:nvCxnSpPr>
          <p:cNvPr id="8" name="Elbow Connector 7"/>
          <p:cNvCxnSpPr>
            <a:stCxn id="12" idx="1"/>
            <a:endCxn id="6" idx="0"/>
          </p:cNvCxnSpPr>
          <p:nvPr/>
        </p:nvCxnSpPr>
        <p:spPr>
          <a:xfrm rot="5400000">
            <a:off x="898592" y="5048197"/>
            <a:ext cx="523442" cy="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6763" y="2258870"/>
            <a:ext cx="1170130" cy="855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Data</a:t>
            </a:r>
            <a:endParaRPr lang="en-ZA" dirty="0"/>
          </a:p>
        </p:txBody>
      </p:sp>
      <p:sp>
        <p:nvSpPr>
          <p:cNvPr id="12" name="Cloud 11"/>
          <p:cNvSpPr/>
          <p:nvPr/>
        </p:nvSpPr>
        <p:spPr>
          <a:xfrm>
            <a:off x="431540" y="4067163"/>
            <a:ext cx="1457545" cy="72008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www</a:t>
            </a:r>
            <a:endParaRPr lang="en-ZA" dirty="0"/>
          </a:p>
        </p:txBody>
      </p:sp>
      <p:cxnSp>
        <p:nvCxnSpPr>
          <p:cNvPr id="17" name="Elbow Connector 16"/>
          <p:cNvCxnSpPr>
            <a:stCxn id="5" idx="2"/>
            <a:endCxn id="12" idx="3"/>
          </p:cNvCxnSpPr>
          <p:nvPr/>
        </p:nvCxnSpPr>
        <p:spPr>
          <a:xfrm rot="16200000" flipH="1">
            <a:off x="595620" y="3543641"/>
            <a:ext cx="1129384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40532" y="5309917"/>
            <a:ext cx="1170130" cy="8550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Discovery</a:t>
            </a:r>
            <a:endParaRPr lang="en-ZA" dirty="0"/>
          </a:p>
        </p:txBody>
      </p:sp>
      <p:cxnSp>
        <p:nvCxnSpPr>
          <p:cNvPr id="21" name="Elbow Connector 20"/>
          <p:cNvCxnSpPr>
            <a:stCxn id="6" idx="3"/>
            <a:endCxn id="19" idx="1"/>
          </p:cNvCxnSpPr>
          <p:nvPr/>
        </p:nvCxnSpPr>
        <p:spPr>
          <a:xfrm flipV="1">
            <a:off x="1745377" y="5737465"/>
            <a:ext cx="1395155" cy="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8955" y="5453496"/>
            <a:ext cx="1170130" cy="8550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Meta-Data</a:t>
            </a:r>
            <a:endParaRPr lang="en-ZA" dirty="0"/>
          </a:p>
        </p:txBody>
      </p:sp>
      <p:sp>
        <p:nvSpPr>
          <p:cNvPr id="23" name="Cloud 22"/>
          <p:cNvSpPr/>
          <p:nvPr/>
        </p:nvSpPr>
        <p:spPr>
          <a:xfrm>
            <a:off x="2996825" y="4089665"/>
            <a:ext cx="1457545" cy="72008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www</a:t>
            </a:r>
            <a:endParaRPr lang="en-ZA" dirty="0"/>
          </a:p>
        </p:txBody>
      </p:sp>
      <p:sp>
        <p:nvSpPr>
          <p:cNvPr id="24" name="TextBox 23"/>
          <p:cNvSpPr txBox="1"/>
          <p:nvPr/>
        </p:nvSpPr>
        <p:spPr>
          <a:xfrm>
            <a:off x="1691680" y="3284693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“Publish”</a:t>
            </a:r>
            <a:endParaRPr lang="en-ZA" dirty="0"/>
          </a:p>
        </p:txBody>
      </p:sp>
      <p:sp>
        <p:nvSpPr>
          <p:cNvPr id="25" name="TextBox 24"/>
          <p:cNvSpPr txBox="1"/>
          <p:nvPr/>
        </p:nvSpPr>
        <p:spPr>
          <a:xfrm>
            <a:off x="2141730" y="616501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“Find”</a:t>
            </a:r>
            <a:endParaRPr lang="en-ZA" dirty="0"/>
          </a:p>
        </p:txBody>
      </p:sp>
      <p:sp>
        <p:nvSpPr>
          <p:cNvPr id="26" name="TextBox 25"/>
          <p:cNvSpPr txBox="1"/>
          <p:nvPr/>
        </p:nvSpPr>
        <p:spPr>
          <a:xfrm>
            <a:off x="3331899" y="218207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“Bind”</a:t>
            </a:r>
            <a:endParaRPr lang="en-ZA" dirty="0"/>
          </a:p>
        </p:txBody>
      </p:sp>
      <p:cxnSp>
        <p:nvCxnSpPr>
          <p:cNvPr id="28" name="Elbow Connector 27"/>
          <p:cNvCxnSpPr>
            <a:stCxn id="19" idx="0"/>
            <a:endCxn id="23" idx="1"/>
          </p:cNvCxnSpPr>
          <p:nvPr/>
        </p:nvCxnSpPr>
        <p:spPr>
          <a:xfrm rot="5400000" flipH="1" flipV="1">
            <a:off x="3475128" y="5059448"/>
            <a:ext cx="500939" cy="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3" idx="3"/>
            <a:endCxn id="9" idx="3"/>
          </p:cNvCxnSpPr>
          <p:nvPr/>
        </p:nvCxnSpPr>
        <p:spPr>
          <a:xfrm rot="16200000" flipV="1">
            <a:off x="2089037" y="2494274"/>
            <a:ext cx="1444418" cy="1828705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210763" y="2123855"/>
            <a:ext cx="1170130" cy="8550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Visualise</a:t>
            </a:r>
            <a:endParaRPr lang="en-ZA" dirty="0"/>
          </a:p>
        </p:txBody>
      </p:sp>
      <p:sp>
        <p:nvSpPr>
          <p:cNvPr id="36" name="Rectangle 35"/>
          <p:cNvSpPr/>
          <p:nvPr/>
        </p:nvSpPr>
        <p:spPr>
          <a:xfrm>
            <a:off x="5210763" y="4022158"/>
            <a:ext cx="1170130" cy="8550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Process</a:t>
            </a:r>
            <a:endParaRPr lang="en-ZA" dirty="0"/>
          </a:p>
        </p:txBody>
      </p:sp>
      <p:cxnSp>
        <p:nvCxnSpPr>
          <p:cNvPr id="38" name="Elbow Connector 37"/>
          <p:cNvCxnSpPr>
            <a:stCxn id="23" idx="0"/>
            <a:endCxn id="35" idx="1"/>
          </p:cNvCxnSpPr>
          <p:nvPr/>
        </p:nvCxnSpPr>
        <p:spPr>
          <a:xfrm flipV="1">
            <a:off x="4453155" y="2551403"/>
            <a:ext cx="757608" cy="189830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23" idx="0"/>
            <a:endCxn id="36" idx="1"/>
          </p:cNvCxnSpPr>
          <p:nvPr/>
        </p:nvCxnSpPr>
        <p:spPr>
          <a:xfrm>
            <a:off x="4453155" y="4449705"/>
            <a:ext cx="757608" cy="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217666" y="5309916"/>
            <a:ext cx="1170130" cy="8550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Assess</a:t>
            </a:r>
            <a:endParaRPr lang="en-ZA" dirty="0"/>
          </a:p>
        </p:txBody>
      </p:sp>
      <p:cxnSp>
        <p:nvCxnSpPr>
          <p:cNvPr id="43" name="Elbow Connector 42"/>
          <p:cNvCxnSpPr>
            <a:stCxn id="19" idx="3"/>
            <a:endCxn id="41" idx="1"/>
          </p:cNvCxnSpPr>
          <p:nvPr/>
        </p:nvCxnSpPr>
        <p:spPr>
          <a:xfrm flipV="1">
            <a:off x="4310662" y="5737464"/>
            <a:ext cx="907004" cy="1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19" idx="2"/>
            <a:endCxn id="36" idx="3"/>
          </p:cNvCxnSpPr>
          <p:nvPr/>
        </p:nvCxnSpPr>
        <p:spPr>
          <a:xfrm rot="5400000" flipH="1" flipV="1">
            <a:off x="4195592" y="3979711"/>
            <a:ext cx="1715306" cy="2655296"/>
          </a:xfrm>
          <a:prstGeom prst="bentConnector4">
            <a:avLst>
              <a:gd name="adj1" fmla="val -13327"/>
              <a:gd name="adj2" fmla="val 129682"/>
            </a:avLst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9" idx="2"/>
            <a:endCxn id="35" idx="3"/>
          </p:cNvCxnSpPr>
          <p:nvPr/>
        </p:nvCxnSpPr>
        <p:spPr>
          <a:xfrm rot="5400000" flipH="1" flipV="1">
            <a:off x="3246440" y="3030560"/>
            <a:ext cx="3613609" cy="2655296"/>
          </a:xfrm>
          <a:prstGeom prst="bentConnector4">
            <a:avLst>
              <a:gd name="adj1" fmla="val -6326"/>
              <a:gd name="adj2" fmla="val 12968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542330" y="3158970"/>
            <a:ext cx="1170130" cy="8550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Mediator</a:t>
            </a:r>
            <a:endParaRPr lang="en-ZA" dirty="0"/>
          </a:p>
        </p:txBody>
      </p:sp>
      <p:sp>
        <p:nvSpPr>
          <p:cNvPr id="50" name="Rectangle 49"/>
          <p:cNvSpPr/>
          <p:nvPr/>
        </p:nvSpPr>
        <p:spPr>
          <a:xfrm>
            <a:off x="5210763" y="3068960"/>
            <a:ext cx="1170130" cy="8550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Analysis</a:t>
            </a:r>
            <a:endParaRPr lang="en-ZA" dirty="0"/>
          </a:p>
        </p:txBody>
      </p:sp>
      <p:cxnSp>
        <p:nvCxnSpPr>
          <p:cNvPr id="52" name="Elbow Connector 51"/>
          <p:cNvCxnSpPr>
            <a:stCxn id="23" idx="0"/>
            <a:endCxn id="50" idx="1"/>
          </p:cNvCxnSpPr>
          <p:nvPr/>
        </p:nvCxnSpPr>
        <p:spPr>
          <a:xfrm flipV="1">
            <a:off x="4453155" y="3496508"/>
            <a:ext cx="757608" cy="95319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19" idx="2"/>
            <a:endCxn id="50" idx="3"/>
          </p:cNvCxnSpPr>
          <p:nvPr/>
        </p:nvCxnSpPr>
        <p:spPr>
          <a:xfrm rot="5400000" flipH="1" flipV="1">
            <a:off x="3718993" y="3503112"/>
            <a:ext cx="2668504" cy="2655296"/>
          </a:xfrm>
          <a:prstGeom prst="bentConnector4">
            <a:avLst>
              <a:gd name="adj1" fmla="val -8567"/>
              <a:gd name="adj2" fmla="val 129682"/>
            </a:avLst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26" idx="0"/>
            <a:endCxn id="49" idx="0"/>
          </p:cNvCxnSpPr>
          <p:nvPr/>
        </p:nvCxnSpPr>
        <p:spPr>
          <a:xfrm rot="16200000" flipH="1">
            <a:off x="5441252" y="472827"/>
            <a:ext cx="976900" cy="4395386"/>
          </a:xfrm>
          <a:prstGeom prst="bentConnector3">
            <a:avLst>
              <a:gd name="adj1" fmla="val -4601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59" idx="2"/>
            <a:endCxn id="41" idx="0"/>
          </p:cNvCxnSpPr>
          <p:nvPr/>
        </p:nvCxnSpPr>
        <p:spPr>
          <a:xfrm flipH="1">
            <a:off x="5802731" y="5048197"/>
            <a:ext cx="1" cy="2617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8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WDS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54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WDS should develop critical parts of the infrastructure by </a:t>
            </a:r>
          </a:p>
          <a:p>
            <a:pPr lvl="1"/>
            <a:r>
              <a:rPr lang="en-US" dirty="0" smtClean="0"/>
              <a:t>Integrating existing initiatives and implementations</a:t>
            </a:r>
          </a:p>
          <a:p>
            <a:pPr lvl="1"/>
            <a:r>
              <a:rPr lang="en-US" dirty="0" smtClean="0"/>
              <a:t>Developing interface and ‘knowledge snippet’ (triple) specifications</a:t>
            </a:r>
          </a:p>
          <a:p>
            <a:pPr lvl="1"/>
            <a:r>
              <a:rPr lang="en-US" dirty="0" smtClean="0"/>
              <a:t>Providing a repository for knowledge snippets and registries</a:t>
            </a:r>
          </a:p>
          <a:p>
            <a:r>
              <a:rPr lang="en-US" dirty="0" smtClean="0"/>
              <a:t>Registries include</a:t>
            </a:r>
          </a:p>
          <a:p>
            <a:pPr lvl="1"/>
            <a:r>
              <a:rPr lang="en-US" dirty="0" smtClean="0"/>
              <a:t>Trusted Digital Repositories (in collaboration with </a:t>
            </a:r>
            <a:r>
              <a:rPr lang="en-US" dirty="0" err="1" smtClean="0"/>
              <a:t>DataCite</a:t>
            </a:r>
            <a:r>
              <a:rPr lang="en-US" dirty="0" smtClean="0"/>
              <a:t> and DSA). </a:t>
            </a:r>
          </a:p>
          <a:p>
            <a:pPr lvl="1"/>
            <a:r>
              <a:rPr lang="en-US" dirty="0" smtClean="0"/>
              <a:t>Conformant Network Elements (e.g. ORCID, </a:t>
            </a:r>
            <a:r>
              <a:rPr lang="en-US" dirty="0" err="1" smtClean="0"/>
              <a:t>DataCite</a:t>
            </a:r>
            <a:r>
              <a:rPr lang="en-US" dirty="0" smtClean="0"/>
              <a:t>, 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1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36000" rIns="36000"/>
          <a:lstStyle/>
          <a:p>
            <a:fld id="{E71D9F9F-51CB-4576-B549-CF27696BB3B2}" type="slidenum">
              <a:rPr lang="en-ZA" smtClean="0"/>
              <a:t>37</a:t>
            </a:fld>
            <a:endParaRPr lang="en-ZA"/>
          </a:p>
        </p:txBody>
      </p:sp>
      <p:sp>
        <p:nvSpPr>
          <p:cNvPr id="5" name="Oval 4"/>
          <p:cNvSpPr/>
          <p:nvPr/>
        </p:nvSpPr>
        <p:spPr>
          <a:xfrm>
            <a:off x="5999718" y="3031513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Citation</a:t>
            </a:r>
            <a:endParaRPr lang="en-ZA" sz="1200" dirty="0"/>
          </a:p>
        </p:txBody>
      </p:sp>
      <p:sp>
        <p:nvSpPr>
          <p:cNvPr id="6" name="Oval 5"/>
          <p:cNvSpPr/>
          <p:nvPr/>
        </p:nvSpPr>
        <p:spPr>
          <a:xfrm>
            <a:off x="7410814" y="2308696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Coverage</a:t>
            </a:r>
          </a:p>
          <a:p>
            <a:pPr algn="ctr"/>
            <a:r>
              <a:rPr lang="en-ZA" sz="1200" dirty="0" smtClean="0"/>
              <a:t>(Temporal, Spatial, Topic)</a:t>
            </a:r>
            <a:endParaRPr lang="en-ZA" sz="1200" dirty="0"/>
          </a:p>
        </p:txBody>
      </p:sp>
      <p:sp>
        <p:nvSpPr>
          <p:cNvPr id="7" name="Oval 6"/>
          <p:cNvSpPr/>
          <p:nvPr/>
        </p:nvSpPr>
        <p:spPr>
          <a:xfrm>
            <a:off x="7245513" y="4253562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Use, Caveats, Lineage,  Methods, and Licenses</a:t>
            </a:r>
            <a:endParaRPr lang="en-ZA" sz="1200" dirty="0"/>
          </a:p>
        </p:txBody>
      </p:sp>
      <p:sp>
        <p:nvSpPr>
          <p:cNvPr id="22" name="Oval 21"/>
          <p:cNvSpPr/>
          <p:nvPr/>
        </p:nvSpPr>
        <p:spPr>
          <a:xfrm>
            <a:off x="6467593" y="1011072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Publisher</a:t>
            </a:r>
            <a:endParaRPr lang="en-ZA" sz="1200" dirty="0"/>
          </a:p>
        </p:txBody>
      </p:sp>
      <p:sp>
        <p:nvSpPr>
          <p:cNvPr id="28" name="Oval 27"/>
          <p:cNvSpPr/>
          <p:nvPr/>
        </p:nvSpPr>
        <p:spPr>
          <a:xfrm>
            <a:off x="1950144" y="1891352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People</a:t>
            </a:r>
            <a:endParaRPr lang="en-ZA" sz="1200" dirty="0"/>
          </a:p>
        </p:txBody>
      </p:sp>
      <p:sp>
        <p:nvSpPr>
          <p:cNvPr id="30" name="Oval 29"/>
          <p:cNvSpPr/>
          <p:nvPr/>
        </p:nvSpPr>
        <p:spPr>
          <a:xfrm>
            <a:off x="668745" y="3345977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Institutions</a:t>
            </a:r>
            <a:endParaRPr lang="en-ZA" sz="1200" dirty="0"/>
          </a:p>
        </p:txBody>
      </p:sp>
      <p:sp>
        <p:nvSpPr>
          <p:cNvPr id="32" name="Oval 31"/>
          <p:cNvSpPr/>
          <p:nvPr/>
        </p:nvSpPr>
        <p:spPr>
          <a:xfrm>
            <a:off x="5108807" y="1869740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RDI Outputs/ Online Resources</a:t>
            </a:r>
            <a:endParaRPr lang="en-ZA" sz="1200" dirty="0"/>
          </a:p>
        </p:txBody>
      </p:sp>
      <p:sp>
        <p:nvSpPr>
          <p:cNvPr id="33" name="Oval 32"/>
          <p:cNvSpPr/>
          <p:nvPr/>
        </p:nvSpPr>
        <p:spPr>
          <a:xfrm>
            <a:off x="2743202" y="3769058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Projects</a:t>
            </a:r>
            <a:endParaRPr lang="en-ZA" sz="1200" dirty="0"/>
          </a:p>
        </p:txBody>
      </p:sp>
      <p:sp>
        <p:nvSpPr>
          <p:cNvPr id="34" name="Oval 33"/>
          <p:cNvSpPr/>
          <p:nvPr/>
        </p:nvSpPr>
        <p:spPr>
          <a:xfrm>
            <a:off x="4615209" y="4267203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Initiatives</a:t>
            </a:r>
            <a:endParaRPr lang="en-ZA" sz="1200" dirty="0"/>
          </a:p>
        </p:txBody>
      </p:sp>
      <p:sp>
        <p:nvSpPr>
          <p:cNvPr id="35" name="Oval 34"/>
          <p:cNvSpPr/>
          <p:nvPr/>
        </p:nvSpPr>
        <p:spPr>
          <a:xfrm>
            <a:off x="1414819" y="4785819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Networks</a:t>
            </a:r>
            <a:endParaRPr lang="en-ZA" sz="1200" dirty="0"/>
          </a:p>
        </p:txBody>
      </p:sp>
      <p:sp>
        <p:nvSpPr>
          <p:cNvPr id="36" name="Oval 35"/>
          <p:cNvSpPr/>
          <p:nvPr/>
        </p:nvSpPr>
        <p:spPr>
          <a:xfrm>
            <a:off x="1000836" y="5920858"/>
            <a:ext cx="1501254" cy="8461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Funders</a:t>
            </a:r>
            <a:endParaRPr lang="en-ZA" sz="1200" dirty="0"/>
          </a:p>
        </p:txBody>
      </p:sp>
      <p:cxnSp>
        <p:nvCxnSpPr>
          <p:cNvPr id="37" name="Curved Connector 36"/>
          <p:cNvCxnSpPr>
            <a:stCxn id="30" idx="0"/>
            <a:endCxn id="28" idx="4"/>
          </p:cNvCxnSpPr>
          <p:nvPr/>
        </p:nvCxnSpPr>
        <p:spPr>
          <a:xfrm rot="5400000" flipH="1" flipV="1">
            <a:off x="1755840" y="2401047"/>
            <a:ext cx="608463" cy="1281399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30" idx="6"/>
            <a:endCxn id="33" idx="2"/>
          </p:cNvCxnSpPr>
          <p:nvPr/>
        </p:nvCxnSpPr>
        <p:spPr>
          <a:xfrm>
            <a:off x="2169999" y="3769058"/>
            <a:ext cx="573203" cy="423081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6" idx="6"/>
            <a:endCxn id="33" idx="4"/>
          </p:cNvCxnSpPr>
          <p:nvPr/>
        </p:nvCxnSpPr>
        <p:spPr>
          <a:xfrm flipV="1">
            <a:off x="2502090" y="4615220"/>
            <a:ext cx="991739" cy="1728719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36" idx="7"/>
            <a:endCxn id="35" idx="4"/>
          </p:cNvCxnSpPr>
          <p:nvPr/>
        </p:nvCxnSpPr>
        <p:spPr>
          <a:xfrm rot="16200000" flipV="1">
            <a:off x="2017444" y="5779984"/>
            <a:ext cx="412795" cy="11679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>
            <a:stCxn id="36" idx="2"/>
            <a:endCxn id="30" idx="2"/>
          </p:cNvCxnSpPr>
          <p:nvPr/>
        </p:nvCxnSpPr>
        <p:spPr>
          <a:xfrm rot="10800000">
            <a:off x="668746" y="3769059"/>
            <a:ext cx="332091" cy="2574881"/>
          </a:xfrm>
          <a:prstGeom prst="curvedConnector3">
            <a:avLst>
              <a:gd name="adj1" fmla="val 22637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28" idx="6"/>
            <a:endCxn id="34" idx="0"/>
          </p:cNvCxnSpPr>
          <p:nvPr/>
        </p:nvCxnSpPr>
        <p:spPr>
          <a:xfrm>
            <a:off x="3451398" y="2314433"/>
            <a:ext cx="1914438" cy="1952770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30" idx="7"/>
            <a:endCxn id="34" idx="1"/>
          </p:cNvCxnSpPr>
          <p:nvPr/>
        </p:nvCxnSpPr>
        <p:spPr>
          <a:xfrm rot="16200000" flipH="1">
            <a:off x="2931991" y="2488049"/>
            <a:ext cx="921226" cy="2884918"/>
          </a:xfrm>
          <a:prstGeom prst="curvedConnector3">
            <a:avLst>
              <a:gd name="adj1" fmla="val -3826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33" idx="6"/>
            <a:endCxn id="32" idx="4"/>
          </p:cNvCxnSpPr>
          <p:nvPr/>
        </p:nvCxnSpPr>
        <p:spPr>
          <a:xfrm flipV="1">
            <a:off x="4244456" y="2715902"/>
            <a:ext cx="1614978" cy="1476237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30" idx="1"/>
            <a:endCxn id="32" idx="1"/>
          </p:cNvCxnSpPr>
          <p:nvPr/>
        </p:nvCxnSpPr>
        <p:spPr>
          <a:xfrm rot="5400000" flipH="1" flipV="1">
            <a:off x="2370512" y="511746"/>
            <a:ext cx="1476237" cy="4440062"/>
          </a:xfrm>
          <a:prstGeom prst="curvedConnector3">
            <a:avLst>
              <a:gd name="adj1" fmla="val 13867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33" idx="1"/>
            <a:endCxn id="32" idx="2"/>
          </p:cNvCxnSpPr>
          <p:nvPr/>
        </p:nvCxnSpPr>
        <p:spPr>
          <a:xfrm rot="5400000" flipH="1" flipV="1">
            <a:off x="3235854" y="2020024"/>
            <a:ext cx="1600155" cy="2145751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0" idx="3"/>
            <a:endCxn id="35" idx="1"/>
          </p:cNvCxnSpPr>
          <p:nvPr/>
        </p:nvCxnSpPr>
        <p:spPr>
          <a:xfrm rot="16200000" flipH="1">
            <a:off x="840878" y="4115942"/>
            <a:ext cx="841516" cy="746074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28" idx="2"/>
            <a:endCxn id="35" idx="2"/>
          </p:cNvCxnSpPr>
          <p:nvPr/>
        </p:nvCxnSpPr>
        <p:spPr>
          <a:xfrm rot="10800000" flipV="1">
            <a:off x="1414820" y="2314432"/>
            <a:ext cx="535325" cy="2894467"/>
          </a:xfrm>
          <a:prstGeom prst="curvedConnector3">
            <a:avLst>
              <a:gd name="adj1" fmla="val 31096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stCxn id="35" idx="5"/>
            <a:endCxn id="34" idx="3"/>
          </p:cNvCxnSpPr>
          <p:nvPr/>
        </p:nvCxnSpPr>
        <p:spPr>
          <a:xfrm rot="5400000" flipH="1" flipV="1">
            <a:off x="3506333" y="4179333"/>
            <a:ext cx="518616" cy="2138844"/>
          </a:xfrm>
          <a:prstGeom prst="curvedConnector3">
            <a:avLst>
              <a:gd name="adj1" fmla="val -67973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35" idx="0"/>
            <a:endCxn id="35" idx="7"/>
          </p:cNvCxnSpPr>
          <p:nvPr/>
        </p:nvCxnSpPr>
        <p:spPr>
          <a:xfrm rot="16200000" flipH="1">
            <a:off x="2368873" y="4582392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30" idx="5"/>
            <a:endCxn id="30" idx="4"/>
          </p:cNvCxnSpPr>
          <p:nvPr/>
        </p:nvCxnSpPr>
        <p:spPr>
          <a:xfrm rot="5400000">
            <a:off x="1622800" y="3864794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36" idx="1"/>
            <a:endCxn id="36" idx="0"/>
          </p:cNvCxnSpPr>
          <p:nvPr/>
        </p:nvCxnSpPr>
        <p:spPr>
          <a:xfrm rot="5400000" flipH="1" flipV="1">
            <a:off x="1424117" y="5717431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33" idx="0"/>
            <a:endCxn id="33" idx="7"/>
          </p:cNvCxnSpPr>
          <p:nvPr/>
        </p:nvCxnSpPr>
        <p:spPr>
          <a:xfrm rot="16200000" flipH="1">
            <a:off x="3697256" y="3565631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28" idx="0"/>
            <a:endCxn id="28" idx="7"/>
          </p:cNvCxnSpPr>
          <p:nvPr/>
        </p:nvCxnSpPr>
        <p:spPr>
          <a:xfrm rot="16200000" flipH="1">
            <a:off x="2904198" y="1687925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34" idx="5"/>
            <a:endCxn id="34" idx="4"/>
          </p:cNvCxnSpPr>
          <p:nvPr/>
        </p:nvCxnSpPr>
        <p:spPr>
          <a:xfrm rot="5400000">
            <a:off x="5569264" y="4786020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22" idx="3"/>
            <a:endCxn id="32" idx="7"/>
          </p:cNvCxnSpPr>
          <p:nvPr/>
        </p:nvCxnSpPr>
        <p:spPr>
          <a:xfrm rot="5400000">
            <a:off x="6408656" y="1714867"/>
            <a:ext cx="260342" cy="29724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28" idx="5"/>
            <a:endCxn id="5" idx="1"/>
          </p:cNvCxnSpPr>
          <p:nvPr/>
        </p:nvCxnSpPr>
        <p:spPr>
          <a:xfrm rot="16200000" flipH="1">
            <a:off x="4454641" y="1390499"/>
            <a:ext cx="541835" cy="2988028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>
            <a:stCxn id="32" idx="5"/>
            <a:endCxn id="5" idx="0"/>
          </p:cNvCxnSpPr>
          <p:nvPr/>
        </p:nvCxnSpPr>
        <p:spPr>
          <a:xfrm rot="16200000" flipH="1">
            <a:off x="6350512" y="2631679"/>
            <a:ext cx="439529" cy="360138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2" idx="4"/>
            <a:endCxn id="5" idx="7"/>
          </p:cNvCxnSpPr>
          <p:nvPr/>
        </p:nvCxnSpPr>
        <p:spPr>
          <a:xfrm rot="16200000" flipH="1">
            <a:off x="6600571" y="2474883"/>
            <a:ext cx="1298197" cy="62898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32" idx="6"/>
            <a:endCxn id="6" idx="2"/>
          </p:cNvCxnSpPr>
          <p:nvPr/>
        </p:nvCxnSpPr>
        <p:spPr>
          <a:xfrm>
            <a:off x="6610061" y="2292821"/>
            <a:ext cx="800753" cy="438956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30" idx="7"/>
            <a:endCxn id="5" idx="2"/>
          </p:cNvCxnSpPr>
          <p:nvPr/>
        </p:nvCxnSpPr>
        <p:spPr>
          <a:xfrm rot="5400000" flipH="1" flipV="1">
            <a:off x="3967281" y="1437459"/>
            <a:ext cx="15301" cy="4049573"/>
          </a:xfrm>
          <a:prstGeom prst="curvedConnector4">
            <a:avLst>
              <a:gd name="adj1" fmla="val 3367120"/>
              <a:gd name="adj2" fmla="val 62488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32" idx="3"/>
            <a:endCxn id="7" idx="2"/>
          </p:cNvCxnSpPr>
          <p:nvPr/>
        </p:nvCxnSpPr>
        <p:spPr>
          <a:xfrm rot="16200000" flipH="1">
            <a:off x="5244758" y="2675887"/>
            <a:ext cx="2084659" cy="1916852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22" idx="6"/>
            <a:endCxn id="7" idx="6"/>
          </p:cNvCxnSpPr>
          <p:nvPr/>
        </p:nvCxnSpPr>
        <p:spPr>
          <a:xfrm>
            <a:off x="7968847" y="1434153"/>
            <a:ext cx="777920" cy="3242490"/>
          </a:xfrm>
          <a:prstGeom prst="curvedConnector3">
            <a:avLst>
              <a:gd name="adj1" fmla="val 14693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219573" y="4615220"/>
            <a:ext cx="350703" cy="1161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5792704" y="5336275"/>
            <a:ext cx="426870" cy="440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4615209" y="5556347"/>
            <a:ext cx="1604364" cy="220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862316" y="5825322"/>
            <a:ext cx="4884452" cy="830997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ZA" sz="1200" dirty="0" smtClean="0">
                <a:solidFill>
                  <a:srgbClr val="58A618"/>
                </a:solidFill>
              </a:rPr>
              <a:t>Relationships are contributed by (1) meta-data mining (2) information from websites conforming to schema (3) social-media-type sites and VREs (4)  existing network contributions (5) scraping existing websites (6) ontologies and vocabularies (…)</a:t>
            </a:r>
            <a:endParaRPr lang="en-ZA" sz="1200" dirty="0">
              <a:solidFill>
                <a:srgbClr val="58A618"/>
              </a:solidFill>
            </a:endParaRPr>
          </a:p>
        </p:txBody>
      </p:sp>
      <p:cxnSp>
        <p:nvCxnSpPr>
          <p:cNvPr id="15" name="Curved Connector 14"/>
          <p:cNvCxnSpPr>
            <a:stCxn id="35" idx="6"/>
            <a:endCxn id="32" idx="3"/>
          </p:cNvCxnSpPr>
          <p:nvPr/>
        </p:nvCxnSpPr>
        <p:spPr>
          <a:xfrm flipV="1">
            <a:off x="2916073" y="2591984"/>
            <a:ext cx="2412588" cy="2616916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1556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Typical Network Elements</a:t>
            </a:r>
            <a:endParaRPr lang="en-US" sz="2400" dirty="0"/>
          </a:p>
        </p:txBody>
      </p:sp>
      <p:sp>
        <p:nvSpPr>
          <p:cNvPr id="56" name="Oval 55"/>
          <p:cNvSpPr/>
          <p:nvPr/>
        </p:nvSpPr>
        <p:spPr>
          <a:xfrm>
            <a:off x="664191" y="807408"/>
            <a:ext cx="1501254" cy="846162"/>
          </a:xfrm>
          <a:prstGeom prst="ellipse">
            <a:avLst/>
          </a:prstGeo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ZA" sz="1200" dirty="0" smtClean="0"/>
              <a:t>Trusted Digital Repositories</a:t>
            </a:r>
            <a:endParaRPr lang="en-ZA" sz="1200" dirty="0"/>
          </a:p>
        </p:txBody>
      </p:sp>
      <p:cxnSp>
        <p:nvCxnSpPr>
          <p:cNvPr id="57" name="Curved Connector 56"/>
          <p:cNvCxnSpPr>
            <a:stCxn id="56" idx="6"/>
            <a:endCxn id="32" idx="0"/>
          </p:cNvCxnSpPr>
          <p:nvPr/>
        </p:nvCxnSpPr>
        <p:spPr>
          <a:xfrm>
            <a:off x="2165445" y="1230489"/>
            <a:ext cx="3693989" cy="639251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56" idx="7"/>
            <a:endCxn id="22" idx="2"/>
          </p:cNvCxnSpPr>
          <p:nvPr/>
        </p:nvCxnSpPr>
        <p:spPr>
          <a:xfrm rot="16200000" flipH="1">
            <a:off x="3955178" y="-1078262"/>
            <a:ext cx="502827" cy="4522002"/>
          </a:xfrm>
          <a:prstGeom prst="curvedConnector4">
            <a:avLst>
              <a:gd name="adj1" fmla="val -45463"/>
              <a:gd name="adj2" fmla="val 5243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>
            <a:stCxn id="36" idx="3"/>
            <a:endCxn id="56" idx="1"/>
          </p:cNvCxnSpPr>
          <p:nvPr/>
        </p:nvCxnSpPr>
        <p:spPr>
          <a:xfrm rot="5400000" flipH="1">
            <a:off x="-1803520" y="3618892"/>
            <a:ext cx="5711776" cy="336645"/>
          </a:xfrm>
          <a:prstGeom prst="curvedConnector5">
            <a:avLst>
              <a:gd name="adj1" fmla="val -4002"/>
              <a:gd name="adj2" fmla="val 337567"/>
              <a:gd name="adj3" fmla="val 10400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8" idx="1"/>
            <a:endCxn id="56" idx="5"/>
          </p:cNvCxnSpPr>
          <p:nvPr/>
        </p:nvCxnSpPr>
        <p:spPr>
          <a:xfrm rot="16200000" flipV="1">
            <a:off x="1814986" y="1660257"/>
            <a:ext cx="485618" cy="224407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30" idx="1"/>
            <a:endCxn id="56" idx="3"/>
          </p:cNvCxnSpPr>
          <p:nvPr/>
        </p:nvCxnSpPr>
        <p:spPr>
          <a:xfrm rot="16200000" flipV="1">
            <a:off x="-83799" y="2497497"/>
            <a:ext cx="1940243" cy="4554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3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Diversity of initiatives, projects, and established interests all contribute to and/ or own parts of the network</a:t>
            </a:r>
          </a:p>
          <a:p>
            <a:r>
              <a:rPr lang="en-US" dirty="0" smtClean="0"/>
              <a:t>No apparent long-term funder for the entire network</a:t>
            </a:r>
          </a:p>
          <a:p>
            <a:r>
              <a:rPr lang="en-US" dirty="0" smtClean="0"/>
              <a:t>Only realistic scalable operation is through crowdsourcing/ small contributions by many, in the style of social networks</a:t>
            </a:r>
          </a:p>
        </p:txBody>
      </p:sp>
    </p:spTree>
    <p:extLst>
      <p:ext uri="{BB962C8B-B14F-4D97-AF65-F5344CB8AC3E}">
        <p14:creationId xmlns:p14="http://schemas.microsoft.com/office/powerpoint/2010/main" val="18644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Monolithic solution will not work</a:t>
            </a:r>
          </a:p>
          <a:p>
            <a:r>
              <a:rPr lang="en-US" dirty="0" smtClean="0"/>
              <a:t>Network is disperse and cannot be exploited by humans/ machines in a uniform way</a:t>
            </a:r>
          </a:p>
          <a:p>
            <a:r>
              <a:rPr lang="en-US" dirty="0" smtClean="0"/>
              <a:t>Contribution is constrained by lack of channels conforming to widely accepted standards</a:t>
            </a:r>
          </a:p>
          <a:p>
            <a:r>
              <a:rPr lang="en-US" dirty="0" smtClean="0"/>
              <a:t>Registry of standards-compliant sub-network components will be </a:t>
            </a:r>
            <a:r>
              <a:rPr lang="en-US" dirty="0" smtClean="0"/>
              <a:t>required</a:t>
            </a:r>
          </a:p>
          <a:p>
            <a:r>
              <a:rPr lang="en-US" dirty="0" smtClean="0"/>
              <a:t>Computational challenges – distributed and large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I: 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3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fld id="{E71D9F9F-51CB-4576-B549-CF27696BB3B2}" type="slidenum">
              <a:rPr lang="en-ZA" smtClean="0"/>
              <a:t>40</a:t>
            </a:fld>
            <a:endParaRPr lang="en-ZA"/>
          </a:p>
        </p:txBody>
      </p:sp>
      <p:sp>
        <p:nvSpPr>
          <p:cNvPr id="5" name="Oval 4"/>
          <p:cNvSpPr/>
          <p:nvPr/>
        </p:nvSpPr>
        <p:spPr>
          <a:xfrm>
            <a:off x="5999718" y="3031513"/>
            <a:ext cx="1501254" cy="846162"/>
          </a:xfrm>
          <a:prstGeom prst="ellipse">
            <a:avLst/>
          </a:prstGeom>
          <a:ln>
            <a:solidFill>
              <a:srgbClr val="6600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Citations</a:t>
            </a:r>
          </a:p>
          <a:p>
            <a:pPr algn="ctr"/>
            <a:r>
              <a:rPr lang="en-ZA" sz="1200" dirty="0" smtClean="0"/>
              <a:t>(DataCite)</a:t>
            </a:r>
            <a:endParaRPr lang="en-ZA" sz="1200" dirty="0"/>
          </a:p>
        </p:txBody>
      </p:sp>
      <p:sp>
        <p:nvSpPr>
          <p:cNvPr id="6" name="Oval 5"/>
          <p:cNvSpPr/>
          <p:nvPr/>
        </p:nvSpPr>
        <p:spPr>
          <a:xfrm>
            <a:off x="7410814" y="2308696"/>
            <a:ext cx="1501254" cy="846162"/>
          </a:xfrm>
          <a:prstGeom prst="ellipse">
            <a:avLst/>
          </a:prstGeom>
          <a:ln>
            <a:solidFill>
              <a:srgbClr val="66006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Coverage</a:t>
            </a:r>
          </a:p>
          <a:p>
            <a:pPr algn="ctr"/>
            <a:r>
              <a:rPr lang="en-ZA" sz="1200" dirty="0" smtClean="0"/>
              <a:t>(Temporal, Spatial, Topic)</a:t>
            </a:r>
            <a:endParaRPr lang="en-ZA" sz="1200" dirty="0"/>
          </a:p>
        </p:txBody>
      </p:sp>
      <p:sp>
        <p:nvSpPr>
          <p:cNvPr id="7" name="Oval 6"/>
          <p:cNvSpPr/>
          <p:nvPr/>
        </p:nvSpPr>
        <p:spPr>
          <a:xfrm>
            <a:off x="7245513" y="4253562"/>
            <a:ext cx="1501254" cy="84616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Use, Caveats, Lineage,  Methods</a:t>
            </a:r>
          </a:p>
          <a:p>
            <a:pPr algn="ctr"/>
            <a:endParaRPr lang="en-ZA" sz="1200" dirty="0"/>
          </a:p>
        </p:txBody>
      </p:sp>
      <p:sp>
        <p:nvSpPr>
          <p:cNvPr id="22" name="Oval 21"/>
          <p:cNvSpPr/>
          <p:nvPr/>
        </p:nvSpPr>
        <p:spPr>
          <a:xfrm>
            <a:off x="6467593" y="1011072"/>
            <a:ext cx="1501254" cy="846162"/>
          </a:xfrm>
          <a:prstGeom prst="ellipse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Publishers</a:t>
            </a:r>
          </a:p>
          <a:p>
            <a:pPr algn="ctr"/>
            <a:r>
              <a:rPr lang="en-ZA" sz="1200" dirty="0" smtClean="0"/>
              <a:t>(CrossRef?)</a:t>
            </a:r>
            <a:endParaRPr lang="en-ZA" sz="1200" dirty="0"/>
          </a:p>
        </p:txBody>
      </p:sp>
      <p:sp>
        <p:nvSpPr>
          <p:cNvPr id="28" name="Oval 27"/>
          <p:cNvSpPr/>
          <p:nvPr/>
        </p:nvSpPr>
        <p:spPr>
          <a:xfrm>
            <a:off x="1950144" y="1891352"/>
            <a:ext cx="1501254" cy="846162"/>
          </a:xfrm>
          <a:prstGeom prst="ellipse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People</a:t>
            </a:r>
          </a:p>
          <a:p>
            <a:pPr algn="ctr"/>
            <a:r>
              <a:rPr lang="en-ZA" sz="1200" dirty="0" smtClean="0"/>
              <a:t>(ORCID)</a:t>
            </a:r>
            <a:endParaRPr lang="en-ZA" sz="1200" dirty="0"/>
          </a:p>
        </p:txBody>
      </p:sp>
      <p:sp>
        <p:nvSpPr>
          <p:cNvPr id="30" name="Oval 29"/>
          <p:cNvSpPr/>
          <p:nvPr/>
        </p:nvSpPr>
        <p:spPr>
          <a:xfrm>
            <a:off x="668745" y="3345977"/>
            <a:ext cx="1501254" cy="846162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Institutions</a:t>
            </a:r>
          </a:p>
          <a:p>
            <a:pPr algn="ctr"/>
            <a:r>
              <a:rPr lang="en-ZA" sz="1200" dirty="0" smtClean="0"/>
              <a:t>(?)</a:t>
            </a:r>
            <a:endParaRPr lang="en-ZA" sz="1200" dirty="0"/>
          </a:p>
        </p:txBody>
      </p:sp>
      <p:sp>
        <p:nvSpPr>
          <p:cNvPr id="32" name="Oval 31"/>
          <p:cNvSpPr/>
          <p:nvPr/>
        </p:nvSpPr>
        <p:spPr>
          <a:xfrm>
            <a:off x="5108807" y="1869740"/>
            <a:ext cx="1501254" cy="846162"/>
          </a:xfrm>
          <a:prstGeom prst="ellipse">
            <a:avLst/>
          </a:prstGeom>
          <a:ln>
            <a:solidFill>
              <a:srgbClr val="6600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RDI Outputs/ Online Resources</a:t>
            </a:r>
            <a:endParaRPr lang="en-ZA" sz="1200" dirty="0"/>
          </a:p>
        </p:txBody>
      </p:sp>
      <p:sp>
        <p:nvSpPr>
          <p:cNvPr id="33" name="Oval 32"/>
          <p:cNvSpPr/>
          <p:nvPr/>
        </p:nvSpPr>
        <p:spPr>
          <a:xfrm>
            <a:off x="2743202" y="3769058"/>
            <a:ext cx="1501254" cy="84616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Projects</a:t>
            </a:r>
            <a:endParaRPr lang="en-ZA" sz="1200" dirty="0"/>
          </a:p>
        </p:txBody>
      </p:sp>
      <p:sp>
        <p:nvSpPr>
          <p:cNvPr id="34" name="Oval 33"/>
          <p:cNvSpPr/>
          <p:nvPr/>
        </p:nvSpPr>
        <p:spPr>
          <a:xfrm>
            <a:off x="4615209" y="4267203"/>
            <a:ext cx="1501254" cy="84616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Initiatives</a:t>
            </a:r>
            <a:endParaRPr lang="en-ZA" sz="1200" dirty="0"/>
          </a:p>
        </p:txBody>
      </p:sp>
      <p:sp>
        <p:nvSpPr>
          <p:cNvPr id="35" name="Oval 34"/>
          <p:cNvSpPr/>
          <p:nvPr/>
        </p:nvSpPr>
        <p:spPr>
          <a:xfrm>
            <a:off x="1414819" y="4785819"/>
            <a:ext cx="1501254" cy="84616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Networks</a:t>
            </a:r>
            <a:endParaRPr lang="en-ZA" sz="1200" dirty="0"/>
          </a:p>
        </p:txBody>
      </p:sp>
      <p:sp>
        <p:nvSpPr>
          <p:cNvPr id="36" name="Oval 35"/>
          <p:cNvSpPr/>
          <p:nvPr/>
        </p:nvSpPr>
        <p:spPr>
          <a:xfrm>
            <a:off x="1000836" y="5920858"/>
            <a:ext cx="1501254" cy="846162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Funders</a:t>
            </a:r>
          </a:p>
          <a:p>
            <a:pPr algn="ctr"/>
            <a:r>
              <a:rPr lang="en-ZA" sz="1200" dirty="0" smtClean="0"/>
              <a:t>(?)</a:t>
            </a:r>
            <a:endParaRPr lang="en-ZA" sz="1200" dirty="0"/>
          </a:p>
        </p:txBody>
      </p:sp>
      <p:cxnSp>
        <p:nvCxnSpPr>
          <p:cNvPr id="37" name="Curved Connector 36"/>
          <p:cNvCxnSpPr>
            <a:stCxn id="30" idx="0"/>
            <a:endCxn id="28" idx="4"/>
          </p:cNvCxnSpPr>
          <p:nvPr/>
        </p:nvCxnSpPr>
        <p:spPr>
          <a:xfrm rot="5400000" flipH="1" flipV="1">
            <a:off x="1755840" y="2401047"/>
            <a:ext cx="608463" cy="1281399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30" idx="6"/>
            <a:endCxn id="33" idx="2"/>
          </p:cNvCxnSpPr>
          <p:nvPr/>
        </p:nvCxnSpPr>
        <p:spPr>
          <a:xfrm>
            <a:off x="2169999" y="3769058"/>
            <a:ext cx="573203" cy="423081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6" idx="6"/>
            <a:endCxn id="33" idx="4"/>
          </p:cNvCxnSpPr>
          <p:nvPr/>
        </p:nvCxnSpPr>
        <p:spPr>
          <a:xfrm flipV="1">
            <a:off x="2502090" y="4615220"/>
            <a:ext cx="991739" cy="1728719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36" idx="7"/>
            <a:endCxn id="35" idx="4"/>
          </p:cNvCxnSpPr>
          <p:nvPr/>
        </p:nvCxnSpPr>
        <p:spPr>
          <a:xfrm rot="16200000" flipV="1">
            <a:off x="2017444" y="5779984"/>
            <a:ext cx="412795" cy="11679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>
            <a:stCxn id="36" idx="2"/>
            <a:endCxn id="30" idx="2"/>
          </p:cNvCxnSpPr>
          <p:nvPr/>
        </p:nvCxnSpPr>
        <p:spPr>
          <a:xfrm rot="10800000">
            <a:off x="668746" y="3769059"/>
            <a:ext cx="332091" cy="2574881"/>
          </a:xfrm>
          <a:prstGeom prst="curvedConnector3">
            <a:avLst>
              <a:gd name="adj1" fmla="val 22637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28" idx="6"/>
            <a:endCxn id="34" idx="0"/>
          </p:cNvCxnSpPr>
          <p:nvPr/>
        </p:nvCxnSpPr>
        <p:spPr>
          <a:xfrm>
            <a:off x="3451398" y="2314433"/>
            <a:ext cx="1914438" cy="1952770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30" idx="7"/>
            <a:endCxn id="34" idx="1"/>
          </p:cNvCxnSpPr>
          <p:nvPr/>
        </p:nvCxnSpPr>
        <p:spPr>
          <a:xfrm rot="16200000" flipH="1">
            <a:off x="2931991" y="2488049"/>
            <a:ext cx="921226" cy="2884918"/>
          </a:xfrm>
          <a:prstGeom prst="curvedConnector3">
            <a:avLst>
              <a:gd name="adj1" fmla="val -3826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33" idx="6"/>
            <a:endCxn id="32" idx="4"/>
          </p:cNvCxnSpPr>
          <p:nvPr/>
        </p:nvCxnSpPr>
        <p:spPr>
          <a:xfrm flipV="1">
            <a:off x="4244456" y="2715902"/>
            <a:ext cx="1614978" cy="1476237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30" idx="1"/>
            <a:endCxn id="32" idx="1"/>
          </p:cNvCxnSpPr>
          <p:nvPr/>
        </p:nvCxnSpPr>
        <p:spPr>
          <a:xfrm rot="5400000" flipH="1" flipV="1">
            <a:off x="2370512" y="511746"/>
            <a:ext cx="1476237" cy="4440062"/>
          </a:xfrm>
          <a:prstGeom prst="curvedConnector3">
            <a:avLst>
              <a:gd name="adj1" fmla="val 13867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33" idx="1"/>
            <a:endCxn id="32" idx="2"/>
          </p:cNvCxnSpPr>
          <p:nvPr/>
        </p:nvCxnSpPr>
        <p:spPr>
          <a:xfrm rot="5400000" flipH="1" flipV="1">
            <a:off x="3235854" y="2020024"/>
            <a:ext cx="1600155" cy="2145751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0" idx="3"/>
            <a:endCxn id="35" idx="1"/>
          </p:cNvCxnSpPr>
          <p:nvPr/>
        </p:nvCxnSpPr>
        <p:spPr>
          <a:xfrm rot="16200000" flipH="1">
            <a:off x="840878" y="4115942"/>
            <a:ext cx="841516" cy="746074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28" idx="2"/>
            <a:endCxn id="35" idx="2"/>
          </p:cNvCxnSpPr>
          <p:nvPr/>
        </p:nvCxnSpPr>
        <p:spPr>
          <a:xfrm rot="10800000" flipV="1">
            <a:off x="1414820" y="2314432"/>
            <a:ext cx="535325" cy="2894467"/>
          </a:xfrm>
          <a:prstGeom prst="curvedConnector3">
            <a:avLst>
              <a:gd name="adj1" fmla="val 31096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stCxn id="35" idx="5"/>
            <a:endCxn id="34" idx="3"/>
          </p:cNvCxnSpPr>
          <p:nvPr/>
        </p:nvCxnSpPr>
        <p:spPr>
          <a:xfrm rot="5400000" flipH="1" flipV="1">
            <a:off x="3506333" y="4179333"/>
            <a:ext cx="518616" cy="2138844"/>
          </a:xfrm>
          <a:prstGeom prst="curvedConnector3">
            <a:avLst>
              <a:gd name="adj1" fmla="val -67973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35" idx="0"/>
            <a:endCxn id="35" idx="7"/>
          </p:cNvCxnSpPr>
          <p:nvPr/>
        </p:nvCxnSpPr>
        <p:spPr>
          <a:xfrm rot="16200000" flipH="1">
            <a:off x="2368873" y="4582392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30" idx="5"/>
            <a:endCxn id="30" idx="4"/>
          </p:cNvCxnSpPr>
          <p:nvPr/>
        </p:nvCxnSpPr>
        <p:spPr>
          <a:xfrm rot="5400000">
            <a:off x="1622800" y="3864794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stCxn id="36" idx="1"/>
            <a:endCxn id="36" idx="0"/>
          </p:cNvCxnSpPr>
          <p:nvPr/>
        </p:nvCxnSpPr>
        <p:spPr>
          <a:xfrm rot="5400000" flipH="1" flipV="1">
            <a:off x="1424117" y="5717431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33" idx="0"/>
            <a:endCxn id="33" idx="7"/>
          </p:cNvCxnSpPr>
          <p:nvPr/>
        </p:nvCxnSpPr>
        <p:spPr>
          <a:xfrm rot="16200000" flipH="1">
            <a:off x="3697256" y="3565631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28" idx="0"/>
            <a:endCxn id="28" idx="7"/>
          </p:cNvCxnSpPr>
          <p:nvPr/>
        </p:nvCxnSpPr>
        <p:spPr>
          <a:xfrm rot="16200000" flipH="1">
            <a:off x="2904198" y="1687925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34" idx="5"/>
            <a:endCxn id="34" idx="4"/>
          </p:cNvCxnSpPr>
          <p:nvPr/>
        </p:nvCxnSpPr>
        <p:spPr>
          <a:xfrm rot="5400000">
            <a:off x="5569264" y="4786020"/>
            <a:ext cx="123918" cy="530773"/>
          </a:xfrm>
          <a:prstGeom prst="curvedConnector3">
            <a:avLst>
              <a:gd name="adj1" fmla="val 2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22" idx="3"/>
            <a:endCxn id="32" idx="7"/>
          </p:cNvCxnSpPr>
          <p:nvPr/>
        </p:nvCxnSpPr>
        <p:spPr>
          <a:xfrm rot="5400000">
            <a:off x="6408656" y="1714867"/>
            <a:ext cx="260342" cy="29724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28" idx="5"/>
            <a:endCxn id="5" idx="1"/>
          </p:cNvCxnSpPr>
          <p:nvPr/>
        </p:nvCxnSpPr>
        <p:spPr>
          <a:xfrm rot="16200000" flipH="1">
            <a:off x="4454641" y="1390499"/>
            <a:ext cx="541835" cy="2988028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>
            <a:stCxn id="32" idx="5"/>
            <a:endCxn id="5" idx="0"/>
          </p:cNvCxnSpPr>
          <p:nvPr/>
        </p:nvCxnSpPr>
        <p:spPr>
          <a:xfrm rot="16200000" flipH="1">
            <a:off x="6350512" y="2631679"/>
            <a:ext cx="439529" cy="360138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2" idx="4"/>
            <a:endCxn id="5" idx="7"/>
          </p:cNvCxnSpPr>
          <p:nvPr/>
        </p:nvCxnSpPr>
        <p:spPr>
          <a:xfrm rot="16200000" flipH="1">
            <a:off x="6600571" y="2474883"/>
            <a:ext cx="1298197" cy="62898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32" idx="6"/>
            <a:endCxn id="6" idx="2"/>
          </p:cNvCxnSpPr>
          <p:nvPr/>
        </p:nvCxnSpPr>
        <p:spPr>
          <a:xfrm>
            <a:off x="6610061" y="2292821"/>
            <a:ext cx="800753" cy="438956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30" idx="7"/>
            <a:endCxn id="5" idx="2"/>
          </p:cNvCxnSpPr>
          <p:nvPr/>
        </p:nvCxnSpPr>
        <p:spPr>
          <a:xfrm rot="5400000" flipH="1" flipV="1">
            <a:off x="3967281" y="1437459"/>
            <a:ext cx="15301" cy="4049573"/>
          </a:xfrm>
          <a:prstGeom prst="curvedConnector4">
            <a:avLst>
              <a:gd name="adj1" fmla="val 3367120"/>
              <a:gd name="adj2" fmla="val 62488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32" idx="3"/>
            <a:endCxn id="7" idx="2"/>
          </p:cNvCxnSpPr>
          <p:nvPr/>
        </p:nvCxnSpPr>
        <p:spPr>
          <a:xfrm rot="16200000" flipH="1">
            <a:off x="5244758" y="2675887"/>
            <a:ext cx="2084659" cy="1916852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22" idx="6"/>
            <a:endCxn id="7" idx="6"/>
          </p:cNvCxnSpPr>
          <p:nvPr/>
        </p:nvCxnSpPr>
        <p:spPr>
          <a:xfrm>
            <a:off x="7968847" y="1434153"/>
            <a:ext cx="777920" cy="3242490"/>
          </a:xfrm>
          <a:prstGeom prst="curvedConnector3">
            <a:avLst>
              <a:gd name="adj1" fmla="val 14693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35" idx="6"/>
            <a:endCxn id="32" idx="3"/>
          </p:cNvCxnSpPr>
          <p:nvPr/>
        </p:nvCxnSpPr>
        <p:spPr>
          <a:xfrm flipV="1">
            <a:off x="2916073" y="2591984"/>
            <a:ext cx="2412588" cy="2616916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388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Existing Initiatives – Knowledge Network</a:t>
            </a:r>
            <a:endParaRPr lang="en-US" sz="2400" dirty="0"/>
          </a:p>
        </p:txBody>
      </p:sp>
      <p:sp>
        <p:nvSpPr>
          <p:cNvPr id="56" name="Oval 55"/>
          <p:cNvSpPr/>
          <p:nvPr/>
        </p:nvSpPr>
        <p:spPr>
          <a:xfrm>
            <a:off x="664191" y="726348"/>
            <a:ext cx="1501254" cy="846162"/>
          </a:xfrm>
          <a:prstGeom prst="ellips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ZA" sz="1200" dirty="0" smtClean="0"/>
              <a:t>TDRs</a:t>
            </a:r>
          </a:p>
          <a:p>
            <a:pPr algn="ctr"/>
            <a:r>
              <a:rPr lang="en-ZA" sz="1200" dirty="0" smtClean="0"/>
              <a:t>(WDS, DSA, DataCite*)</a:t>
            </a:r>
            <a:endParaRPr lang="en-ZA" sz="1200" dirty="0"/>
          </a:p>
        </p:txBody>
      </p:sp>
      <p:cxnSp>
        <p:nvCxnSpPr>
          <p:cNvPr id="57" name="Curved Connector 56"/>
          <p:cNvCxnSpPr>
            <a:stCxn id="56" idx="6"/>
            <a:endCxn id="32" idx="0"/>
          </p:cNvCxnSpPr>
          <p:nvPr/>
        </p:nvCxnSpPr>
        <p:spPr>
          <a:xfrm>
            <a:off x="2165445" y="1149429"/>
            <a:ext cx="3693989" cy="720311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56" idx="7"/>
            <a:endCxn id="22" idx="2"/>
          </p:cNvCxnSpPr>
          <p:nvPr/>
        </p:nvCxnSpPr>
        <p:spPr>
          <a:xfrm rot="16200000" flipH="1">
            <a:off x="3914648" y="-1118792"/>
            <a:ext cx="583887" cy="4522002"/>
          </a:xfrm>
          <a:prstGeom prst="curvedConnector4">
            <a:avLst>
              <a:gd name="adj1" fmla="val -39151"/>
              <a:gd name="adj2" fmla="val 5243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>
            <a:stCxn id="36" idx="3"/>
            <a:endCxn id="56" idx="1"/>
          </p:cNvCxnSpPr>
          <p:nvPr/>
        </p:nvCxnSpPr>
        <p:spPr>
          <a:xfrm rot="5400000" flipH="1">
            <a:off x="-1844050" y="3578362"/>
            <a:ext cx="5792836" cy="336645"/>
          </a:xfrm>
          <a:prstGeom prst="curvedConnector5">
            <a:avLst>
              <a:gd name="adj1" fmla="val -3946"/>
              <a:gd name="adj2" fmla="val 344669"/>
              <a:gd name="adj3" fmla="val 10394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8" idx="1"/>
            <a:endCxn id="56" idx="5"/>
          </p:cNvCxnSpPr>
          <p:nvPr/>
        </p:nvCxnSpPr>
        <p:spPr>
          <a:xfrm rot="16200000" flipV="1">
            <a:off x="1774456" y="1619727"/>
            <a:ext cx="566678" cy="224407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30" idx="1"/>
            <a:endCxn id="56" idx="3"/>
          </p:cNvCxnSpPr>
          <p:nvPr/>
        </p:nvCxnSpPr>
        <p:spPr>
          <a:xfrm rot="16200000" flipV="1">
            <a:off x="-124329" y="2456967"/>
            <a:ext cx="2021303" cy="4554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7281119" y="5013176"/>
            <a:ext cx="1501254" cy="846162"/>
          </a:xfrm>
          <a:prstGeom prst="ellipse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Licenses</a:t>
            </a:r>
          </a:p>
          <a:p>
            <a:pPr algn="ctr"/>
            <a:r>
              <a:rPr lang="en-ZA" sz="1200" dirty="0" smtClean="0"/>
              <a:t>(CoDATA, Creative Commons)</a:t>
            </a:r>
            <a:endParaRPr lang="en-ZA" sz="1200" dirty="0"/>
          </a:p>
        </p:txBody>
      </p:sp>
      <p:sp>
        <p:nvSpPr>
          <p:cNvPr id="2" name="Oval 1"/>
          <p:cNvSpPr/>
          <p:nvPr/>
        </p:nvSpPr>
        <p:spPr>
          <a:xfrm>
            <a:off x="3927633" y="6191955"/>
            <a:ext cx="765028" cy="477405"/>
          </a:xfrm>
          <a:prstGeom prst="ellipse">
            <a:avLst/>
          </a:prstGeom>
          <a:ln>
            <a:solidFill>
              <a:srgbClr val="6600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Exists</a:t>
            </a:r>
            <a:endParaRPr lang="en-US" sz="900" dirty="0"/>
          </a:p>
        </p:txBody>
      </p:sp>
      <p:sp>
        <p:nvSpPr>
          <p:cNvPr id="67" name="Oval 66"/>
          <p:cNvSpPr/>
          <p:nvPr/>
        </p:nvSpPr>
        <p:spPr>
          <a:xfrm>
            <a:off x="4818545" y="6183119"/>
            <a:ext cx="765028" cy="47740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Maybe</a:t>
            </a:r>
            <a:endParaRPr lang="en-US" sz="900" dirty="0"/>
          </a:p>
        </p:txBody>
      </p:sp>
      <p:sp>
        <p:nvSpPr>
          <p:cNvPr id="70" name="Oval 69"/>
          <p:cNvSpPr/>
          <p:nvPr/>
        </p:nvSpPr>
        <p:spPr>
          <a:xfrm>
            <a:off x="5723469" y="6171644"/>
            <a:ext cx="765028" cy="47740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Not Now</a:t>
            </a:r>
            <a:endParaRPr lang="en-US" sz="900" dirty="0"/>
          </a:p>
        </p:txBody>
      </p:sp>
      <p:sp>
        <p:nvSpPr>
          <p:cNvPr id="71" name="Oval 70"/>
          <p:cNvSpPr/>
          <p:nvPr/>
        </p:nvSpPr>
        <p:spPr>
          <a:xfrm>
            <a:off x="6615284" y="6171644"/>
            <a:ext cx="765028" cy="477405"/>
          </a:xfrm>
          <a:prstGeom prst="ellips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WDS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5024141" y="5931889"/>
            <a:ext cx="1955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 Including</a:t>
            </a:r>
            <a:r>
              <a:rPr lang="en-ZA" sz="1200" dirty="0" smtClean="0"/>
              <a:t> </a:t>
            </a:r>
            <a:r>
              <a:rPr lang="en-ZA" sz="1200" dirty="0"/>
              <a:t>re3data, DataBib</a:t>
            </a:r>
            <a:endParaRPr lang="en-US" sz="1200" dirty="0"/>
          </a:p>
        </p:txBody>
      </p:sp>
      <p:cxnSp>
        <p:nvCxnSpPr>
          <p:cNvPr id="68" name="Curved Connector 67"/>
          <p:cNvCxnSpPr>
            <a:stCxn id="6" idx="4"/>
            <a:endCxn id="6" idx="5"/>
          </p:cNvCxnSpPr>
          <p:nvPr/>
        </p:nvCxnSpPr>
        <p:spPr>
          <a:xfrm rot="5400000" flipH="1" flipV="1">
            <a:off x="8364868" y="2827512"/>
            <a:ext cx="123918" cy="530773"/>
          </a:xfrm>
          <a:prstGeom prst="curvedConnector3">
            <a:avLst>
              <a:gd name="adj1" fmla="val -184477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8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Family 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A science funding entity is assessing proposals for an international science programme/collaboration. They would like to evaluate aspects/merits of proposals in terms of:</a:t>
            </a:r>
          </a:p>
          <a:p>
            <a:endParaRPr lang="en-US" dirty="0" smtClean="0"/>
          </a:p>
          <a:p>
            <a:r>
              <a:rPr lang="en-US" dirty="0" smtClean="0"/>
              <a:t>Data publication/sharing (by understanding the character of the networks; extent or reach of that sharing),</a:t>
            </a:r>
          </a:p>
          <a:p>
            <a:r>
              <a:rPr lang="en-US" dirty="0" smtClean="0"/>
              <a:t>Data archiving (by understanding the accreditation (if any) of nominated repositories; their affiliations; their reputation),</a:t>
            </a:r>
          </a:p>
          <a:p>
            <a:r>
              <a:rPr lang="en-US" dirty="0" smtClean="0"/>
              <a:t>Development of data products (by understanding synergies with existing products; any duplication with other similar products),</a:t>
            </a:r>
          </a:p>
          <a:p>
            <a:r>
              <a:rPr lang="en-US" dirty="0" smtClean="0"/>
              <a:t>Novelty of the science with respect to what has gone before and what is happening now (by understanding publication history in the topic </a:t>
            </a:r>
            <a:r>
              <a:rPr lang="en-US" dirty="0" smtClean="0"/>
              <a:t>area; </a:t>
            </a:r>
            <a:r>
              <a:rPr lang="en-US" dirty="0" smtClean="0"/>
              <a:t>data produced in topic area; obvious gaps that need to be addressed)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9432" y="5868530"/>
            <a:ext cx="8215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0" i="1" u="sng" dirty="0" smtClean="0">
                <a:solidFill>
                  <a:srgbClr val="58A618"/>
                </a:solidFill>
              </a:rPr>
              <a:t>Customer: Belmont Forum</a:t>
            </a:r>
            <a:endParaRPr lang="en-ZA" sz="2000" b="0" i="1" dirty="0">
              <a:solidFill>
                <a:srgbClr val="58A6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Family 2: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A funding entity wishes </a:t>
            </a:r>
            <a:r>
              <a:rPr lang="en-AU" dirty="0" smtClean="0"/>
              <a:t>structure </a:t>
            </a:r>
            <a:r>
              <a:rPr lang="en-AU" dirty="0"/>
              <a:t>a call for proposals. They might want to: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AU" dirty="0"/>
              <a:t>Understand data gaps by topic; spatial data distribution; in time; by </a:t>
            </a:r>
            <a:r>
              <a:rPr lang="en-AU" dirty="0" smtClean="0"/>
              <a:t>parameter, etc</a:t>
            </a:r>
            <a:r>
              <a:rPr lang="en-AU" dirty="0"/>
              <a:t>.</a:t>
            </a:r>
            <a:r>
              <a:rPr lang="en-AU" dirty="0" smtClean="0"/>
              <a:t>,</a:t>
            </a:r>
            <a:endParaRPr lang="en-US" dirty="0"/>
          </a:p>
          <a:p>
            <a:r>
              <a:rPr lang="en-AU" dirty="0"/>
              <a:t>Channel data</a:t>
            </a:r>
            <a:r>
              <a:rPr lang="en-AU" dirty="0" smtClean="0"/>
              <a:t>/ products </a:t>
            </a:r>
            <a:r>
              <a:rPr lang="en-AU" dirty="0"/>
              <a:t>through specific available infrastructure</a:t>
            </a:r>
            <a:r>
              <a:rPr lang="en-AU" dirty="0" smtClean="0"/>
              <a:t>/ networks </a:t>
            </a:r>
            <a:r>
              <a:rPr lang="en-AU" dirty="0"/>
              <a:t>to help build</a:t>
            </a:r>
            <a:r>
              <a:rPr lang="en-AU" dirty="0" smtClean="0"/>
              <a:t>/ enhance </a:t>
            </a:r>
            <a:r>
              <a:rPr lang="en-AU" dirty="0"/>
              <a:t>them, so need to know what exists and their capabilities.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9432" y="5868530"/>
            <a:ext cx="8215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0" i="1" u="sng" dirty="0" smtClean="0">
                <a:solidFill>
                  <a:srgbClr val="58A618"/>
                </a:solidFill>
              </a:rPr>
              <a:t>Customer: Belmont Forum, ICSU Future Earth Programme</a:t>
            </a:r>
            <a:endParaRPr lang="en-ZA" sz="2000" b="0" i="1" dirty="0">
              <a:solidFill>
                <a:srgbClr val="58A6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Family 3: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A scientist wants to:</a:t>
            </a:r>
          </a:p>
          <a:p>
            <a:r>
              <a:rPr lang="en-US" dirty="0"/>
              <a:t>F</a:t>
            </a:r>
            <a:r>
              <a:rPr lang="en-US" dirty="0" smtClean="0"/>
              <a:t>ind accredited repositories for their type of </a:t>
            </a:r>
            <a:r>
              <a:rPr lang="en-US" dirty="0" smtClean="0"/>
              <a:t>data;</a:t>
            </a:r>
            <a:endParaRPr lang="en-US" dirty="0" smtClean="0"/>
          </a:p>
          <a:p>
            <a:r>
              <a:rPr lang="en-US" dirty="0" smtClean="0"/>
              <a:t>Locate service providers to help with data quality control; data processing; data publication; </a:t>
            </a:r>
            <a:r>
              <a:rPr lang="en-US" dirty="0" err="1" smtClean="0"/>
              <a:t>visualisation</a:t>
            </a:r>
            <a:r>
              <a:rPr lang="en-US" dirty="0" smtClean="0"/>
              <a:t>; data mining; data integration;</a:t>
            </a:r>
          </a:p>
          <a:p>
            <a:r>
              <a:rPr lang="en-US" dirty="0" smtClean="0"/>
              <a:t>Use a KN to </a:t>
            </a:r>
            <a:r>
              <a:rPr lang="en-US" dirty="0" smtClean="0"/>
              <a:t>find collaborators;</a:t>
            </a:r>
            <a:endParaRPr lang="en-US" dirty="0" smtClean="0"/>
          </a:p>
          <a:p>
            <a:r>
              <a:rPr lang="en-US" dirty="0" smtClean="0"/>
              <a:t>Identify Centres/ repositories using technologies, standards and topics with which they are </a:t>
            </a:r>
            <a:r>
              <a:rPr lang="en-US" dirty="0" smtClean="0"/>
              <a:t>familiar;</a:t>
            </a:r>
          </a:p>
          <a:p>
            <a:r>
              <a:rPr lang="en-US" dirty="0" smtClean="0"/>
              <a:t>Look for research gaps and opportunities;</a:t>
            </a:r>
            <a:endParaRPr lang="en-US" dirty="0" smtClean="0"/>
          </a:p>
          <a:p>
            <a:r>
              <a:rPr lang="en-US" dirty="0" smtClean="0"/>
              <a:t>Locate data of interest by type; topic; theme; parameter; instrument; method of processing; author; publication Centre; project name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432" y="5868530"/>
            <a:ext cx="8215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0" i="1" u="sng" dirty="0" smtClean="0">
                <a:solidFill>
                  <a:srgbClr val="58A618"/>
                </a:solidFill>
              </a:rPr>
              <a:t>Customer: All Researchers, WDS Membership</a:t>
            </a:r>
            <a:endParaRPr lang="en-ZA" sz="2000" b="0" i="1" dirty="0">
              <a:solidFill>
                <a:srgbClr val="58A6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Supports Multiple Views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400" dirty="0" smtClean="0"/>
              <a:t>The ‘Institution’ view (people, networks, stakeholders and funders, publications, data, projects and initiatives, etc.)</a:t>
            </a:r>
          </a:p>
          <a:p>
            <a:r>
              <a:rPr lang="en-ZA" sz="2400" dirty="0" smtClean="0"/>
              <a:t>The ‘Person’ view (collaborators, publications, data, projects, network participation, </a:t>
            </a:r>
            <a:r>
              <a:rPr lang="en-ZA" sz="2400" dirty="0" smtClean="0"/>
              <a:t>fields of interest, etc</a:t>
            </a:r>
            <a:r>
              <a:rPr lang="en-ZA" sz="2400" dirty="0" smtClean="0"/>
              <a:t>.) (</a:t>
            </a:r>
            <a:r>
              <a:rPr lang="en-ZA" sz="2400" b="1" i="1" dirty="0" smtClean="0">
                <a:solidFill>
                  <a:schemeClr val="accent1">
                    <a:lumMod val="75000"/>
                  </a:schemeClr>
                </a:solidFill>
              </a:rPr>
              <a:t>“ScienceBook?”</a:t>
            </a:r>
            <a:r>
              <a:rPr lang="en-ZA" sz="2400" dirty="0" smtClean="0"/>
              <a:t>)</a:t>
            </a:r>
          </a:p>
          <a:p>
            <a:r>
              <a:rPr lang="en-ZA" sz="2400" dirty="0" smtClean="0"/>
              <a:t>The “Project” view …</a:t>
            </a:r>
          </a:p>
          <a:p>
            <a:r>
              <a:rPr lang="en-ZA" sz="2400" dirty="0" smtClean="0"/>
              <a:t>The “Data” view … links to other data sets (parents, children), citations, indices, …</a:t>
            </a:r>
          </a:p>
          <a:p>
            <a:r>
              <a:rPr lang="en-ZA" sz="2400" dirty="0" smtClean="0"/>
              <a:t>The “Publication” view … links to people, institutions, data, citations, etc.</a:t>
            </a:r>
          </a:p>
          <a:p>
            <a:r>
              <a:rPr lang="en-ZA" sz="2400" dirty="0" smtClean="0"/>
              <a:t>… and so on.</a:t>
            </a:r>
            <a:endParaRPr lang="en-Z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E71D9F9F-51CB-4576-B549-CF27696BB3B2}" type="slidenum">
              <a:rPr lang="en-ZA" smtClean="0"/>
              <a:t>44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31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188640"/>
            <a:ext cx="8229600" cy="914400"/>
          </a:xfrm>
        </p:spPr>
        <p:txBody>
          <a:bodyPr>
            <a:noAutofit/>
          </a:bodyPr>
          <a:lstStyle/>
          <a:p>
            <a:r>
              <a:rPr lang="en-ZA" sz="2400" dirty="0" smtClean="0"/>
              <a:t>Typical Current Science </a:t>
            </a:r>
            <a:r>
              <a:rPr lang="en-ZA" sz="2400" dirty="0" smtClean="0"/>
              <a:t>Gateway</a:t>
            </a:r>
            <a:endParaRPr lang="en-ZA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E71D9F9F-51CB-4576-B549-CF27696BB3B2}" type="slidenum">
              <a:rPr lang="en-ZA" smtClean="0"/>
              <a:t>45</a:t>
            </a:fld>
            <a:endParaRPr lang="en-ZA"/>
          </a:p>
        </p:txBody>
      </p:sp>
      <p:sp>
        <p:nvSpPr>
          <p:cNvPr id="4" name="Oval 3"/>
          <p:cNvSpPr/>
          <p:nvPr/>
        </p:nvSpPr>
        <p:spPr>
          <a:xfrm>
            <a:off x="660400" y="3946894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Network Portal</a:t>
            </a:r>
            <a:endParaRPr lang="en-ZA" sz="1100" b="0" dirty="0"/>
          </a:p>
        </p:txBody>
      </p:sp>
      <p:sp>
        <p:nvSpPr>
          <p:cNvPr id="5" name="Oval 4"/>
          <p:cNvSpPr/>
          <p:nvPr/>
        </p:nvSpPr>
        <p:spPr>
          <a:xfrm>
            <a:off x="2070100" y="2803894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Static Resources</a:t>
            </a:r>
            <a:endParaRPr lang="en-ZA" sz="1100" b="0" dirty="0"/>
          </a:p>
        </p:txBody>
      </p:sp>
      <p:cxnSp>
        <p:nvCxnSpPr>
          <p:cNvPr id="7" name="Straight Arrow Connector 6"/>
          <p:cNvCxnSpPr>
            <a:stCxn id="5" idx="3"/>
            <a:endCxn id="4" idx="7"/>
          </p:cNvCxnSpPr>
          <p:nvPr/>
        </p:nvCxnSpPr>
        <p:spPr>
          <a:xfrm flipH="1">
            <a:off x="1852814" y="3578963"/>
            <a:ext cx="421872" cy="5009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120900" y="5102594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>
                <a:solidFill>
                  <a:srgbClr val="FF0000"/>
                </a:solidFill>
              </a:rPr>
              <a:t>Dynamic Resources</a:t>
            </a:r>
            <a:endParaRPr lang="en-ZA" sz="1100" b="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4" idx="5"/>
            <a:endCxn id="8" idx="1"/>
          </p:cNvCxnSpPr>
          <p:nvPr/>
        </p:nvCxnSpPr>
        <p:spPr>
          <a:xfrm>
            <a:off x="1852814" y="4721963"/>
            <a:ext cx="472672" cy="5136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098800" y="3934194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>
                <a:solidFill>
                  <a:srgbClr val="FF0000"/>
                </a:solidFill>
              </a:rPr>
              <a:t>Dynamic Resources</a:t>
            </a:r>
          </a:p>
          <a:p>
            <a:pPr algn="ctr"/>
            <a:r>
              <a:rPr lang="en-ZA" sz="1100" b="0" dirty="0" smtClean="0">
                <a:solidFill>
                  <a:srgbClr val="FF0000"/>
                </a:solidFill>
              </a:rPr>
              <a:t>Manually Maintained</a:t>
            </a:r>
            <a:endParaRPr lang="en-ZA" sz="1100" b="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stCxn id="4" idx="6"/>
            <a:endCxn id="15" idx="2"/>
          </p:cNvCxnSpPr>
          <p:nvPr/>
        </p:nvCxnSpPr>
        <p:spPr>
          <a:xfrm flipV="1">
            <a:off x="2057400" y="4388219"/>
            <a:ext cx="1041400" cy="1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038600" y="5826494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Some Data and Services</a:t>
            </a:r>
            <a:endParaRPr lang="en-ZA" sz="1100" b="0" dirty="0"/>
          </a:p>
        </p:txBody>
      </p:sp>
      <p:cxnSp>
        <p:nvCxnSpPr>
          <p:cNvPr id="23" name="Straight Arrow Connector 22"/>
          <p:cNvCxnSpPr>
            <a:stCxn id="8" idx="5"/>
            <a:endCxn id="21" idx="2"/>
          </p:cNvCxnSpPr>
          <p:nvPr/>
        </p:nvCxnSpPr>
        <p:spPr>
          <a:xfrm>
            <a:off x="3313314" y="5877663"/>
            <a:ext cx="725286" cy="4028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130800" y="3038844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Publications</a:t>
            </a:r>
            <a:endParaRPr lang="en-ZA" sz="1100" b="0" dirty="0"/>
          </a:p>
        </p:txBody>
      </p:sp>
      <p:cxnSp>
        <p:nvCxnSpPr>
          <p:cNvPr id="26" name="Straight Arrow Connector 25"/>
          <p:cNvCxnSpPr>
            <a:stCxn id="15" idx="7"/>
            <a:endCxn id="24" idx="2"/>
          </p:cNvCxnSpPr>
          <p:nvPr/>
        </p:nvCxnSpPr>
        <p:spPr>
          <a:xfrm flipV="1">
            <a:off x="4291214" y="3492869"/>
            <a:ext cx="839586" cy="57430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527800" y="3937738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Processes and Tools</a:t>
            </a:r>
            <a:endParaRPr lang="en-ZA" sz="1100" b="0" dirty="0"/>
          </a:p>
        </p:txBody>
      </p:sp>
      <p:sp>
        <p:nvSpPr>
          <p:cNvPr id="29" name="Oval 28"/>
          <p:cNvSpPr/>
          <p:nvPr/>
        </p:nvSpPr>
        <p:spPr>
          <a:xfrm>
            <a:off x="5130800" y="4854944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Knowledge Objects</a:t>
            </a:r>
            <a:endParaRPr lang="en-ZA" sz="1100" b="0" dirty="0"/>
          </a:p>
        </p:txBody>
      </p:sp>
      <p:cxnSp>
        <p:nvCxnSpPr>
          <p:cNvPr id="31" name="Straight Arrow Connector 30"/>
          <p:cNvCxnSpPr>
            <a:stCxn id="15" idx="6"/>
            <a:endCxn id="28" idx="2"/>
          </p:cNvCxnSpPr>
          <p:nvPr/>
        </p:nvCxnSpPr>
        <p:spPr>
          <a:xfrm>
            <a:off x="4495800" y="4388219"/>
            <a:ext cx="2032000" cy="35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5" idx="5"/>
            <a:endCxn id="29" idx="2"/>
          </p:cNvCxnSpPr>
          <p:nvPr/>
        </p:nvCxnSpPr>
        <p:spPr>
          <a:xfrm>
            <a:off x="4291214" y="4709263"/>
            <a:ext cx="839586" cy="59970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673100" y="1458063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Participating Institutions</a:t>
            </a:r>
            <a:endParaRPr lang="en-ZA" sz="1100" b="0" dirty="0"/>
          </a:p>
        </p:txBody>
      </p:sp>
      <p:cxnSp>
        <p:nvCxnSpPr>
          <p:cNvPr id="41" name="Straight Arrow Connector 40"/>
          <p:cNvCxnSpPr>
            <a:stCxn id="5" idx="1"/>
            <a:endCxn id="39" idx="5"/>
          </p:cNvCxnSpPr>
          <p:nvPr/>
        </p:nvCxnSpPr>
        <p:spPr>
          <a:xfrm flipH="1" flipV="1">
            <a:off x="1865514" y="2233132"/>
            <a:ext cx="409172" cy="70374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2311400" y="1458063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Projects and Initiatives</a:t>
            </a:r>
            <a:endParaRPr lang="en-ZA" sz="1100" b="0" dirty="0"/>
          </a:p>
        </p:txBody>
      </p:sp>
      <p:cxnSp>
        <p:nvCxnSpPr>
          <p:cNvPr id="45" name="Straight Arrow Connector 44"/>
          <p:cNvCxnSpPr>
            <a:stCxn id="5" idx="0"/>
            <a:endCxn id="43" idx="4"/>
          </p:cNvCxnSpPr>
          <p:nvPr/>
        </p:nvCxnSpPr>
        <p:spPr>
          <a:xfrm flipV="1">
            <a:off x="2768600" y="2366113"/>
            <a:ext cx="241300" cy="4377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948314" y="1474676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People</a:t>
            </a:r>
            <a:endParaRPr lang="en-ZA" sz="1100" b="0" dirty="0"/>
          </a:p>
        </p:txBody>
      </p:sp>
      <p:cxnSp>
        <p:nvCxnSpPr>
          <p:cNvPr id="49" name="Straight Arrow Connector 48"/>
          <p:cNvCxnSpPr>
            <a:stCxn id="5" idx="7"/>
            <a:endCxn id="47" idx="3"/>
          </p:cNvCxnSpPr>
          <p:nvPr/>
        </p:nvCxnSpPr>
        <p:spPr>
          <a:xfrm flipV="1">
            <a:off x="3262514" y="2249745"/>
            <a:ext cx="890386" cy="6871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612014" y="1457102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Funders</a:t>
            </a:r>
          </a:p>
          <a:p>
            <a:pPr algn="ctr"/>
            <a:r>
              <a:rPr lang="en-ZA" sz="1100" b="0" dirty="0" smtClean="0"/>
              <a:t>Stakeholders</a:t>
            </a:r>
            <a:endParaRPr lang="en-ZA" sz="1100" b="0" dirty="0"/>
          </a:p>
        </p:txBody>
      </p:sp>
      <p:cxnSp>
        <p:nvCxnSpPr>
          <p:cNvPr id="52" name="Straight Arrow Connector 51"/>
          <p:cNvCxnSpPr>
            <a:stCxn id="5" idx="6"/>
            <a:endCxn id="50" idx="3"/>
          </p:cNvCxnSpPr>
          <p:nvPr/>
        </p:nvCxnSpPr>
        <p:spPr>
          <a:xfrm flipV="1">
            <a:off x="3467100" y="2232171"/>
            <a:ext cx="2349500" cy="10257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79400" y="2799020"/>
            <a:ext cx="1397000" cy="908050"/>
          </a:xfrm>
          <a:prstGeom prst="ellipse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100" b="0" dirty="0" smtClean="0"/>
              <a:t>News and  Events</a:t>
            </a:r>
            <a:endParaRPr lang="en-ZA" sz="1100" b="0" dirty="0"/>
          </a:p>
        </p:txBody>
      </p:sp>
      <p:cxnSp>
        <p:nvCxnSpPr>
          <p:cNvPr id="55" name="Straight Arrow Connector 54"/>
          <p:cNvCxnSpPr>
            <a:stCxn id="53" idx="6"/>
            <a:endCxn id="5" idx="2"/>
          </p:cNvCxnSpPr>
          <p:nvPr/>
        </p:nvCxnSpPr>
        <p:spPr>
          <a:xfrm>
            <a:off x="1676400" y="3253045"/>
            <a:ext cx="393700" cy="48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3" idx="5"/>
            <a:endCxn id="15" idx="1"/>
          </p:cNvCxnSpPr>
          <p:nvPr/>
        </p:nvCxnSpPr>
        <p:spPr>
          <a:xfrm>
            <a:off x="1471814" y="3574089"/>
            <a:ext cx="1831572" cy="4930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410" y="188640"/>
            <a:ext cx="8229600" cy="914400"/>
          </a:xfrm>
        </p:spPr>
        <p:txBody>
          <a:bodyPr>
            <a:noAutofit/>
          </a:bodyPr>
          <a:lstStyle/>
          <a:p>
            <a:r>
              <a:rPr lang="en-ZA" sz="2400" dirty="0" smtClean="0"/>
              <a:t>Possible Future </a:t>
            </a:r>
            <a:r>
              <a:rPr lang="en-ZA" sz="2400" dirty="0" smtClean="0"/>
              <a:t>Science </a:t>
            </a:r>
            <a:r>
              <a:rPr lang="en-ZA" sz="2400" dirty="0" smtClean="0"/>
              <a:t>Gateway</a:t>
            </a:r>
            <a:endParaRPr lang="en-ZA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fld id="{E71D9F9F-51CB-4576-B549-CF27696BB3B2}" type="slidenum">
              <a:rPr lang="en-ZA" sz="2400" b="0" smtClean="0"/>
              <a:t>46</a:t>
            </a:fld>
            <a:endParaRPr lang="en-ZA" sz="2400" b="0"/>
          </a:p>
        </p:txBody>
      </p:sp>
      <p:grpSp>
        <p:nvGrpSpPr>
          <p:cNvPr id="12" name="Group 11"/>
          <p:cNvGrpSpPr/>
          <p:nvPr/>
        </p:nvGrpSpPr>
        <p:grpSpPr>
          <a:xfrm>
            <a:off x="660400" y="1314829"/>
            <a:ext cx="8259484" cy="5543171"/>
            <a:chOff x="660400" y="1458063"/>
            <a:chExt cx="8259484" cy="5880772"/>
          </a:xfrm>
        </p:grpSpPr>
        <p:sp>
          <p:nvSpPr>
            <p:cNvPr id="4" name="Oval 3"/>
            <p:cNvSpPr/>
            <p:nvPr/>
          </p:nvSpPr>
          <p:spPr>
            <a:xfrm>
              <a:off x="660400" y="4035794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Network Portal</a:t>
              </a:r>
              <a:endParaRPr lang="en-ZA" sz="1100" b="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048000" y="5235575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>
                  <a:solidFill>
                    <a:srgbClr val="FF0000"/>
                  </a:solidFill>
                </a:rPr>
                <a:t>Automated</a:t>
              </a:r>
            </a:p>
            <a:p>
              <a:pPr algn="ctr"/>
              <a:r>
                <a:rPr lang="en-ZA" sz="1100" b="0" dirty="0" smtClean="0">
                  <a:solidFill>
                    <a:srgbClr val="FF0000"/>
                  </a:solidFill>
                </a:rPr>
                <a:t>Judgment</a:t>
              </a:r>
              <a:endParaRPr lang="en-ZA" sz="1100" b="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4" idx="5"/>
              <a:endCxn id="8" idx="1"/>
            </p:cNvCxnSpPr>
            <p:nvPr/>
          </p:nvCxnSpPr>
          <p:spPr>
            <a:xfrm>
              <a:off x="1852814" y="4810863"/>
              <a:ext cx="1399772" cy="55769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3048000" y="2801088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>
                  <a:solidFill>
                    <a:srgbClr val="FF0000"/>
                  </a:solidFill>
                </a:rPr>
                <a:t>Human Judgment</a:t>
              </a:r>
              <a:endParaRPr lang="en-ZA" sz="1100" b="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4" idx="7"/>
              <a:endCxn id="15" idx="3"/>
            </p:cNvCxnSpPr>
            <p:nvPr/>
          </p:nvCxnSpPr>
          <p:spPr>
            <a:xfrm flipV="1">
              <a:off x="1852814" y="3576157"/>
              <a:ext cx="1399772" cy="59261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5154814" y="5862822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Data and Services</a:t>
              </a:r>
              <a:endParaRPr lang="en-ZA" sz="1100" b="0" dirty="0"/>
            </a:p>
          </p:txBody>
        </p:sp>
        <p:cxnSp>
          <p:nvCxnSpPr>
            <p:cNvPr id="23" name="Straight Arrow Connector 22"/>
            <p:cNvCxnSpPr>
              <a:stCxn id="8" idx="5"/>
              <a:endCxn id="21" idx="2"/>
            </p:cNvCxnSpPr>
            <p:nvPr/>
          </p:nvCxnSpPr>
          <p:spPr>
            <a:xfrm>
              <a:off x="4240414" y="6010644"/>
              <a:ext cx="914400" cy="30620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5140728" y="3470644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Wiki</a:t>
              </a:r>
              <a:endParaRPr lang="en-ZA" sz="1100" b="0" dirty="0"/>
            </a:p>
          </p:txBody>
        </p:sp>
        <p:cxnSp>
          <p:nvCxnSpPr>
            <p:cNvPr id="26" name="Straight Arrow Connector 25"/>
            <p:cNvCxnSpPr>
              <a:stCxn id="15" idx="5"/>
              <a:endCxn id="24" idx="2"/>
            </p:cNvCxnSpPr>
            <p:nvPr/>
          </p:nvCxnSpPr>
          <p:spPr>
            <a:xfrm>
              <a:off x="4240414" y="3576157"/>
              <a:ext cx="900314" cy="34851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5140728" y="4591234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Processes and Tools</a:t>
              </a:r>
              <a:endParaRPr lang="en-ZA" sz="1100" b="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136014" y="5213719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Knowledge Objects</a:t>
              </a:r>
              <a:endParaRPr lang="en-ZA" sz="1100" b="0" dirty="0"/>
            </a:p>
          </p:txBody>
        </p:sp>
        <p:cxnSp>
          <p:nvCxnSpPr>
            <p:cNvPr id="31" name="Straight Arrow Connector 30"/>
            <p:cNvCxnSpPr>
              <a:stCxn id="8" idx="7"/>
              <a:endCxn id="28" idx="2"/>
            </p:cNvCxnSpPr>
            <p:nvPr/>
          </p:nvCxnSpPr>
          <p:spPr>
            <a:xfrm flipV="1">
              <a:off x="4240414" y="5045259"/>
              <a:ext cx="900314" cy="32329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8" idx="6"/>
              <a:endCxn id="29" idx="2"/>
            </p:cNvCxnSpPr>
            <p:nvPr/>
          </p:nvCxnSpPr>
          <p:spPr>
            <a:xfrm flipV="1">
              <a:off x="4445000" y="5667744"/>
              <a:ext cx="2691014" cy="2185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1041400" y="2129575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Participating Institutions</a:t>
              </a:r>
              <a:endParaRPr lang="en-ZA" sz="1100" b="0" dirty="0"/>
            </a:p>
          </p:txBody>
        </p:sp>
        <p:cxnSp>
          <p:nvCxnSpPr>
            <p:cNvPr id="41" name="Straight Arrow Connector 40"/>
            <p:cNvCxnSpPr>
              <a:stCxn id="15" idx="1"/>
              <a:endCxn id="39" idx="6"/>
            </p:cNvCxnSpPr>
            <p:nvPr/>
          </p:nvCxnSpPr>
          <p:spPr>
            <a:xfrm flipH="1" flipV="1">
              <a:off x="2438400" y="2583600"/>
              <a:ext cx="814186" cy="3504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048000" y="1458063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Projects and Initiatives</a:t>
              </a:r>
              <a:endParaRPr lang="en-ZA" sz="1100" b="0" dirty="0"/>
            </a:p>
          </p:txBody>
        </p:sp>
        <p:cxnSp>
          <p:nvCxnSpPr>
            <p:cNvPr id="45" name="Straight Arrow Connector 44"/>
            <p:cNvCxnSpPr>
              <a:stCxn id="15" idx="0"/>
              <a:endCxn id="43" idx="4"/>
            </p:cNvCxnSpPr>
            <p:nvPr/>
          </p:nvCxnSpPr>
          <p:spPr>
            <a:xfrm flipV="1">
              <a:off x="3746500" y="2366113"/>
              <a:ext cx="0" cy="43497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5092007" y="2129575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People</a:t>
              </a:r>
              <a:endParaRPr lang="en-ZA" sz="1100" b="0" dirty="0"/>
            </a:p>
          </p:txBody>
        </p:sp>
        <p:cxnSp>
          <p:nvCxnSpPr>
            <p:cNvPr id="49" name="Straight Arrow Connector 48"/>
            <p:cNvCxnSpPr>
              <a:stCxn id="15" idx="7"/>
              <a:endCxn id="47" idx="2"/>
            </p:cNvCxnSpPr>
            <p:nvPr/>
          </p:nvCxnSpPr>
          <p:spPr>
            <a:xfrm flipV="1">
              <a:off x="4240414" y="2583600"/>
              <a:ext cx="851593" cy="3504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7147328" y="2817608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Funders</a:t>
              </a:r>
            </a:p>
            <a:p>
              <a:pPr algn="ctr"/>
              <a:r>
                <a:rPr lang="en-ZA" sz="1100" b="0" dirty="0" smtClean="0"/>
                <a:t>Stakeholders</a:t>
              </a:r>
              <a:endParaRPr lang="en-ZA" sz="1100" b="0" dirty="0"/>
            </a:p>
          </p:txBody>
        </p:sp>
        <p:cxnSp>
          <p:nvCxnSpPr>
            <p:cNvPr id="52" name="Straight Arrow Connector 51"/>
            <p:cNvCxnSpPr>
              <a:stCxn id="15" idx="6"/>
              <a:endCxn id="50" idx="2"/>
            </p:cNvCxnSpPr>
            <p:nvPr/>
          </p:nvCxnSpPr>
          <p:spPr>
            <a:xfrm>
              <a:off x="4445000" y="3255113"/>
              <a:ext cx="2702328" cy="165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3048000" y="4035794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News and  Events</a:t>
              </a:r>
              <a:endParaRPr lang="en-ZA" sz="1100" b="0" dirty="0"/>
            </a:p>
          </p:txBody>
        </p:sp>
        <p:cxnSp>
          <p:nvCxnSpPr>
            <p:cNvPr id="82" name="Straight Arrow Connector 81"/>
            <p:cNvCxnSpPr>
              <a:stCxn id="80" idx="4"/>
              <a:endCxn id="8" idx="0"/>
            </p:cNvCxnSpPr>
            <p:nvPr/>
          </p:nvCxnSpPr>
          <p:spPr>
            <a:xfrm>
              <a:off x="3746500" y="4943844"/>
              <a:ext cx="0" cy="29173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5" idx="4"/>
              <a:endCxn id="80" idx="0"/>
            </p:cNvCxnSpPr>
            <p:nvPr/>
          </p:nvCxnSpPr>
          <p:spPr>
            <a:xfrm>
              <a:off x="3746500" y="3709138"/>
              <a:ext cx="0" cy="32665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1063919" y="5725832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Logs/ Quality/</a:t>
              </a:r>
            </a:p>
            <a:p>
              <a:pPr algn="ctr"/>
              <a:r>
                <a:rPr lang="en-ZA" sz="1100" b="0" dirty="0" smtClean="0"/>
                <a:t>Metrics</a:t>
              </a:r>
              <a:endParaRPr lang="en-ZA" sz="1100" b="0" dirty="0"/>
            </a:p>
          </p:txBody>
        </p:sp>
        <p:cxnSp>
          <p:nvCxnSpPr>
            <p:cNvPr id="6" name="Curved Connector 5"/>
            <p:cNvCxnSpPr>
              <a:stCxn id="30" idx="6"/>
              <a:endCxn id="8" idx="3"/>
            </p:cNvCxnSpPr>
            <p:nvPr/>
          </p:nvCxnSpPr>
          <p:spPr>
            <a:xfrm flipV="1">
              <a:off x="2460919" y="6010644"/>
              <a:ext cx="791667" cy="169213"/>
            </a:xfrm>
            <a:prstGeom prst="curvedConnector2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>
              <a:stCxn id="30" idx="2"/>
              <a:endCxn id="15" idx="2"/>
            </p:cNvCxnSpPr>
            <p:nvPr/>
          </p:nvCxnSpPr>
          <p:spPr>
            <a:xfrm rot="10800000" flipH="1">
              <a:off x="1063918" y="3255113"/>
              <a:ext cx="1984081" cy="2924744"/>
            </a:xfrm>
            <a:prstGeom prst="curvedConnector3">
              <a:avLst>
                <a:gd name="adj1" fmla="val -46916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3051954" y="6430785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Publications</a:t>
              </a:r>
              <a:endParaRPr lang="en-ZA" sz="1100" b="0" dirty="0"/>
            </a:p>
          </p:txBody>
        </p:sp>
        <p:cxnSp>
          <p:nvCxnSpPr>
            <p:cNvPr id="38" name="Straight Arrow Connector 37"/>
            <p:cNvCxnSpPr>
              <a:stCxn id="8" idx="4"/>
              <a:endCxn id="37" idx="0"/>
            </p:cNvCxnSpPr>
            <p:nvPr/>
          </p:nvCxnSpPr>
          <p:spPr>
            <a:xfrm>
              <a:off x="3746500" y="6143625"/>
              <a:ext cx="3954" cy="28716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7522884" y="4012204"/>
              <a:ext cx="1397000" cy="90805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ZA" sz="1100" b="0" dirty="0" smtClean="0"/>
                <a:t>Semantic </a:t>
              </a:r>
              <a:r>
                <a:rPr lang="en-ZA" sz="1100" b="0" dirty="0" smtClean="0"/>
                <a:t>Web</a:t>
              </a:r>
              <a:endParaRPr lang="en-ZA" sz="11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28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1D9F9F-51CB-4576-B549-CF27696BB3B2}" type="slidenum">
              <a:rPr lang="en-ZA" smtClean="0"/>
              <a:t>47</a:t>
            </a:fld>
            <a:endParaRPr lang="en-ZA"/>
          </a:p>
        </p:txBody>
      </p:sp>
      <p:pic>
        <p:nvPicPr>
          <p:cNvPr id="4" name="Tree_Anim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781426"/>
            <a:ext cx="8229600" cy="9144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Graph/ Tree Traversals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5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Visualisation</a:t>
            </a:r>
            <a:r>
              <a:rPr lang="en-US" dirty="0" smtClean="0"/>
              <a:t> and Traversal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2648" y="6268627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InfoVis</a:t>
            </a:r>
            <a:r>
              <a:rPr lang="en-US" dirty="0" smtClean="0"/>
              <a:t>: </a:t>
            </a:r>
            <a:r>
              <a:rPr lang="en-US" u="sng" dirty="0">
                <a:hlinkClick r:id="rId2"/>
              </a:rPr>
              <a:t>http://philogb.github.io/jit/</a:t>
            </a:r>
            <a:r>
              <a:rPr lang="en-ZA" dirty="0"/>
              <a:t>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6" y="2027210"/>
            <a:ext cx="1731530" cy="1654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51" y="2065431"/>
            <a:ext cx="1731530" cy="165496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63" y="2065430"/>
            <a:ext cx="1731530" cy="16549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86" y="2027211"/>
            <a:ext cx="1731530" cy="165496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86" y="4030511"/>
            <a:ext cx="1731530" cy="165718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25" y="4030510"/>
            <a:ext cx="1731530" cy="165496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50" y="4030511"/>
            <a:ext cx="1731530" cy="165496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62" y="4030511"/>
            <a:ext cx="1731530" cy="16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IV: Blue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6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 bwMode="auto">
          <a:xfrm>
            <a:off x="-36512" y="1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0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</a:t>
            </a:r>
            <a:r>
              <a:rPr lang="en-US" baseline="0" dirty="0" smtClean="0"/>
              <a:t> Contributions by Many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Nanopublications</a:t>
            </a:r>
            <a:endParaRPr lang="en-US" dirty="0" smtClean="0"/>
          </a:p>
          <a:p>
            <a:pPr lvl="1"/>
            <a:r>
              <a:rPr lang="en-US" dirty="0" smtClean="0"/>
              <a:t>Concept was mooted by Bernard Mons at recent RDA meeting in </a:t>
            </a:r>
            <a:r>
              <a:rPr lang="en-US" dirty="0" smtClean="0"/>
              <a:t>Amsterdam</a:t>
            </a:r>
          </a:p>
          <a:p>
            <a:pPr lvl="1"/>
            <a:r>
              <a:rPr lang="en-US" dirty="0" smtClean="0"/>
              <a:t>‘Push’ Service for Meta-Data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Real Tweets about Real Science</a:t>
            </a:r>
            <a:endParaRPr lang="en-US" dirty="0" smtClean="0"/>
          </a:p>
          <a:p>
            <a:pPr lvl="1"/>
            <a:r>
              <a:rPr lang="en-US" dirty="0" smtClean="0"/>
              <a:t>Tagging tweets to constrain them as part of the Knowledge Network?</a:t>
            </a:r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r>
              <a:rPr lang="en-US" sz="4200" dirty="0">
                <a:solidFill>
                  <a:srgbClr val="008000"/>
                </a:solidFill>
              </a:rPr>
              <a:t> @</a:t>
            </a:r>
            <a:r>
              <a:rPr lang="en-US" sz="4200" dirty="0" err="1" smtClean="0">
                <a:solidFill>
                  <a:srgbClr val="008000"/>
                </a:solidFill>
              </a:rPr>
              <a:t>WimHugo</a:t>
            </a:r>
            <a:endParaRPr lang="en-US" sz="4200" dirty="0" smtClean="0">
              <a:solidFill>
                <a:srgbClr val="008000"/>
              </a:solidFill>
            </a:endParaRPr>
          </a:p>
          <a:p>
            <a:pPr marL="365760" lvl="1" indent="0">
              <a:buNone/>
            </a:pPr>
            <a:r>
              <a:rPr lang="en-US" sz="4200" dirty="0">
                <a:solidFill>
                  <a:srgbClr val="008000"/>
                </a:solidFill>
              </a:rPr>
              <a:t>$#attending $#</a:t>
            </a:r>
            <a:r>
              <a:rPr lang="en-US" sz="4200" dirty="0" err="1" smtClean="0">
                <a:solidFill>
                  <a:srgbClr val="008000"/>
                </a:solidFill>
              </a:rPr>
              <a:t>Knowescape</a:t>
            </a:r>
            <a:r>
              <a:rPr lang="en-US" sz="4200" dirty="0" smtClean="0">
                <a:solidFill>
                  <a:srgbClr val="008000"/>
                </a:solidFill>
              </a:rPr>
              <a:t>, </a:t>
            </a:r>
            <a:r>
              <a:rPr lang="en-US" sz="4200" dirty="0" smtClean="0">
                <a:solidFill>
                  <a:srgbClr val="008000"/>
                </a:solidFill>
              </a:rPr>
              <a:t>having fun, #ouzo </a:t>
            </a:r>
            <a:r>
              <a:rPr lang="en-US" sz="4200" dirty="0" smtClean="0">
                <a:solidFill>
                  <a:srgbClr val="008000"/>
                </a:solidFill>
              </a:rPr>
              <a:t>and interesting interactions in #Thessaloniki</a:t>
            </a:r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r>
              <a:rPr lang="en-US" dirty="0" smtClean="0"/>
              <a:t>$#</a:t>
            </a:r>
            <a:r>
              <a:rPr lang="en-US" dirty="0" err="1" smtClean="0"/>
              <a:t>Knowescape</a:t>
            </a:r>
            <a:r>
              <a:rPr lang="en-US" dirty="0" smtClean="0"/>
              <a:t>: triples describing conference and funding programme</a:t>
            </a:r>
          </a:p>
          <a:p>
            <a:pPr marL="365760" lvl="1" indent="0">
              <a:buNone/>
            </a:pPr>
            <a:r>
              <a:rPr lang="en-US" dirty="0" smtClean="0"/>
              <a:t>@</a:t>
            </a:r>
            <a:r>
              <a:rPr lang="en-US" dirty="0" err="1" smtClean="0"/>
              <a:t>Wimhugo</a:t>
            </a:r>
            <a:r>
              <a:rPr lang="en-US" dirty="0" smtClean="0"/>
              <a:t>=$</a:t>
            </a:r>
            <a:r>
              <a:rPr lang="en-US" dirty="0" smtClean="0"/>
              <a:t>#</a:t>
            </a:r>
            <a:r>
              <a:rPr lang="en-US" dirty="0" err="1" smtClean="0"/>
              <a:t>WimHugo</a:t>
            </a:r>
            <a:r>
              <a:rPr lang="en-US" dirty="0" smtClean="0"/>
              <a:t>: </a:t>
            </a:r>
            <a:endParaRPr lang="en-US" dirty="0" smtClean="0"/>
          </a:p>
          <a:p>
            <a:pPr marL="365760" lvl="1" indent="0">
              <a:buNone/>
            </a:pPr>
            <a:r>
              <a:rPr lang="en-US" dirty="0"/>
              <a:t>	</a:t>
            </a:r>
            <a:r>
              <a:rPr lang="en-US" dirty="0" smtClean="0"/>
              <a:t>triples </a:t>
            </a:r>
            <a:r>
              <a:rPr lang="en-US" dirty="0" smtClean="0"/>
              <a:t>describing researcher and link to ORCID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Universe of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485756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‘Web </a:t>
            </a:r>
            <a:r>
              <a:rPr lang="en-US" sz="2800" dirty="0" smtClean="0"/>
              <a:t>of </a:t>
            </a:r>
            <a:r>
              <a:rPr lang="en-US" sz="2800" dirty="0" smtClean="0"/>
              <a:t>Science’ (Scholarly Publications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WDS Knowledge Network </a:t>
            </a:r>
            <a:r>
              <a:rPr lang="en-US" sz="2800" dirty="0" smtClean="0"/>
              <a:t>(Quality-Assured Data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Formal LOD Resources</a:t>
            </a:r>
          </a:p>
          <a:p>
            <a:r>
              <a:rPr lang="en-US" sz="2800" dirty="0" smtClean="0"/>
              <a:t>…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Open KN Resources and APIs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Science-Qualified Tweets</a:t>
            </a:r>
          </a:p>
          <a:p>
            <a:r>
              <a:rPr lang="en-US" sz="2800" dirty="0" err="1" smtClean="0">
                <a:solidFill>
                  <a:srgbClr val="008000"/>
                </a:solidFill>
              </a:rPr>
              <a:t>Schema.org</a:t>
            </a:r>
            <a:r>
              <a:rPr lang="en-US" sz="2800" dirty="0" smtClean="0"/>
              <a:t>-compliant websites</a:t>
            </a:r>
          </a:p>
          <a:p>
            <a:r>
              <a:rPr lang="en-US" sz="2800" dirty="0" smtClean="0"/>
              <a:t>LinkedIn, Twitter,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56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ZA" dirty="0" smtClean="0"/>
              <a:t>Reference </a:t>
            </a:r>
            <a:r>
              <a:rPr lang="en-ZA" dirty="0" smtClean="0"/>
              <a:t>Model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8" y="6165304"/>
            <a:ext cx="8181832" cy="6550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sz="1400" b="1" i="1" dirty="0" smtClean="0"/>
              <a:t>Adapted </a:t>
            </a:r>
            <a:r>
              <a:rPr lang="en-ZA" sz="1400" b="1" i="1" dirty="0"/>
              <a:t>from </a:t>
            </a:r>
            <a:r>
              <a:rPr lang="en-ZA" sz="1400" b="1" i="1" dirty="0" smtClean="0"/>
              <a:t>‘Reference </a:t>
            </a:r>
            <a:r>
              <a:rPr lang="en-ZA" sz="1400" b="1" i="1" dirty="0"/>
              <a:t>Model for Service Oriented Architecture’, OASIS, Committee Draft 1.0, 7 February </a:t>
            </a:r>
            <a:r>
              <a:rPr lang="en-ZA" sz="1400" b="1" i="1" dirty="0" smtClean="0"/>
              <a:t>2006. </a:t>
            </a:r>
            <a:r>
              <a:rPr lang="en-ZA" sz="14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http://www.oasis-open.org/committees/download.php/16587/wd-soa-rm-cd1ED.pdf</a:t>
            </a:r>
            <a:endParaRPr lang="en-ZA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2680" y="6623998"/>
            <a:ext cx="381000" cy="228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fld id="{E71D9F9F-51CB-4576-B549-CF27696BB3B2}" type="slidenum">
              <a:rPr lang="en-ZA" smtClean="0"/>
              <a:t>52</a:t>
            </a:fld>
            <a:endParaRPr lang="en-Z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/>
          <a:stretch/>
        </p:blipFill>
        <p:spPr bwMode="auto">
          <a:xfrm>
            <a:off x="-59033" y="1073760"/>
            <a:ext cx="8966759" cy="471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5470" y="5124233"/>
            <a:ext cx="7601802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 smtClean="0"/>
              <a:t>Network of Networks (Knowledge Networks) Implementations</a:t>
            </a:r>
            <a:endParaRPr lang="en-ZA" sz="1400" b="1" dirty="0"/>
          </a:p>
        </p:txBody>
      </p:sp>
    </p:spTree>
    <p:extLst>
      <p:ext uri="{BB962C8B-B14F-4D97-AF65-F5344CB8AC3E}">
        <p14:creationId xmlns:p14="http://schemas.microsoft.com/office/powerpoint/2010/main" val="4297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Initial World Data System Workgroup:</a:t>
            </a: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58A618"/>
                </a:solidFill>
              </a:rPr>
              <a:t>Kim Finney</a:t>
            </a: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58A618"/>
                </a:solidFill>
              </a:rPr>
              <a:t>Jane Hunter</a:t>
            </a:r>
          </a:p>
          <a:p>
            <a:pPr marL="457200" lvl="1" indent="0">
              <a:buNone/>
            </a:pPr>
            <a:r>
              <a:rPr lang="en-US" sz="1400" dirty="0" smtClean="0"/>
              <a:t>Rob Atkinson</a:t>
            </a:r>
          </a:p>
          <a:p>
            <a:pPr marL="457200" lvl="1" indent="0">
              <a:buNone/>
            </a:pPr>
            <a:r>
              <a:rPr lang="en-US" sz="1400" dirty="0" smtClean="0"/>
              <a:t>Peter Fox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58A618"/>
                </a:solidFill>
              </a:rPr>
              <a:t>Wim </a:t>
            </a:r>
            <a:r>
              <a:rPr lang="en-US" sz="1400" dirty="0" smtClean="0">
                <a:solidFill>
                  <a:srgbClr val="58A618"/>
                </a:solidFill>
              </a:rPr>
              <a:t>Hugo</a:t>
            </a: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58A618"/>
                </a:solidFill>
              </a:rPr>
              <a:t>Mustapha </a:t>
            </a:r>
            <a:r>
              <a:rPr lang="en-US" sz="1400" dirty="0" err="1" smtClean="0">
                <a:solidFill>
                  <a:srgbClr val="58A618"/>
                </a:solidFill>
              </a:rPr>
              <a:t>Mokrane</a:t>
            </a:r>
            <a:endParaRPr lang="en-US" sz="1400" dirty="0">
              <a:solidFill>
                <a:srgbClr val="58A618"/>
              </a:solidFill>
            </a:endParaRPr>
          </a:p>
          <a:p>
            <a:pPr marL="457200" lvl="1" indent="0">
              <a:buNone/>
            </a:pPr>
            <a:r>
              <a:rPr lang="en-US" sz="1400" dirty="0" smtClean="0"/>
              <a:t>Mark Parsons</a:t>
            </a:r>
            <a:endParaRPr lang="en-US" sz="1400" dirty="0"/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58A618"/>
                </a:solidFill>
              </a:rPr>
              <a:t>Yasuhiro Murayama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58A618"/>
                </a:solidFill>
              </a:rPr>
              <a:t>Michael </a:t>
            </a:r>
            <a:r>
              <a:rPr lang="en-US" sz="1400" dirty="0" err="1" smtClean="0">
                <a:solidFill>
                  <a:srgbClr val="58A618"/>
                </a:solidFill>
              </a:rPr>
              <a:t>Diepenbroek</a:t>
            </a:r>
            <a:endParaRPr lang="en-US" sz="1400" dirty="0" smtClean="0">
              <a:solidFill>
                <a:srgbClr val="58A618"/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RDA/ WDS Collaboration: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58A618"/>
                </a:solidFill>
              </a:rPr>
              <a:t>Yasuhiro </a:t>
            </a:r>
            <a:r>
              <a:rPr lang="en-US" sz="1400" dirty="0" smtClean="0">
                <a:solidFill>
                  <a:srgbClr val="58A618"/>
                </a:solidFill>
              </a:rPr>
              <a:t>Murayama</a:t>
            </a: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58A618"/>
                </a:solidFill>
              </a:rPr>
              <a:t>Wim Hugo</a:t>
            </a: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58A618"/>
                </a:solidFill>
              </a:rPr>
              <a:t>Michael </a:t>
            </a:r>
            <a:r>
              <a:rPr lang="en-US" sz="1400" dirty="0" err="1" smtClean="0">
                <a:solidFill>
                  <a:srgbClr val="58A618"/>
                </a:solidFill>
              </a:rPr>
              <a:t>Diepenbroek</a:t>
            </a:r>
            <a:endParaRPr lang="en-US" sz="1400" dirty="0" smtClean="0">
              <a:solidFill>
                <a:srgbClr val="58A618"/>
              </a:solidFill>
            </a:endParaRP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58A618"/>
                </a:solidFill>
              </a:rPr>
              <a:t>Mustapha </a:t>
            </a:r>
            <a:r>
              <a:rPr lang="en-US" sz="1400" dirty="0" err="1" smtClean="0">
                <a:solidFill>
                  <a:srgbClr val="58A618"/>
                </a:solidFill>
              </a:rPr>
              <a:t>Mokrane</a:t>
            </a:r>
            <a:endParaRPr lang="en-US" sz="1400" dirty="0" smtClean="0">
              <a:solidFill>
                <a:srgbClr val="58A618"/>
              </a:solidFill>
            </a:endParaRPr>
          </a:p>
          <a:p>
            <a:pPr marL="457200" lvl="1" indent="0">
              <a:buNone/>
            </a:pPr>
            <a:r>
              <a:rPr lang="en-US" sz="1400" dirty="0" err="1" smtClean="0">
                <a:solidFill>
                  <a:srgbClr val="58A618"/>
                </a:solidFill>
              </a:rPr>
              <a:t>Rorie</a:t>
            </a:r>
            <a:r>
              <a:rPr lang="en-US" sz="1400" dirty="0" smtClean="0">
                <a:solidFill>
                  <a:srgbClr val="58A618"/>
                </a:solidFill>
              </a:rPr>
              <a:t> Edmunds</a:t>
            </a:r>
            <a:endParaRPr lang="en-US" sz="1400" dirty="0">
              <a:solidFill>
                <a:srgbClr val="58A618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74957" y="4945237"/>
            <a:ext cx="3067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Please join WDS/ RDA effort to create a working group or interest group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38024" b="-1"/>
          <a:stretch/>
        </p:blipFill>
        <p:spPr bwMode="auto">
          <a:xfrm>
            <a:off x="-1" y="0"/>
            <a:ext cx="9147251" cy="755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23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38024" b="-1"/>
          <a:stretch/>
        </p:blipFill>
        <p:spPr bwMode="auto">
          <a:xfrm>
            <a:off x="-1" y="0"/>
            <a:ext cx="9147251" cy="755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4096" y="3716594"/>
            <a:ext cx="2971800" cy="1097280"/>
          </a:xfrm>
        </p:spPr>
        <p:txBody>
          <a:bodyPr>
            <a:normAutofit fontScale="90000"/>
          </a:bodyPr>
          <a:lstStyle/>
          <a:p>
            <a:r>
              <a:rPr lang="en-ZA" b="1" dirty="0" smtClean="0">
                <a:solidFill>
                  <a:schemeClr val="bg1">
                    <a:lumMod val="85000"/>
                  </a:schemeClr>
                </a:solidFill>
              </a:rPr>
              <a:t>The OPTE Project 2005</a:t>
            </a:r>
            <a:endParaRPr lang="en-ZA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64096" y="4996163"/>
            <a:ext cx="2971800" cy="1025125"/>
          </a:xfrm>
        </p:spPr>
        <p:txBody>
          <a:bodyPr/>
          <a:lstStyle/>
          <a:p>
            <a:r>
              <a:rPr lang="en-ZA" dirty="0" smtClean="0"/>
              <a:t>Roughly 30% of all known IP addresses</a:t>
            </a:r>
          </a:p>
          <a:p>
            <a:endParaRPr lang="en-ZA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64096" y="2470051"/>
            <a:ext cx="2971800" cy="10972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i="0" kern="1200" cap="none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ZA" b="1" dirty="0" smtClean="0">
                <a:solidFill>
                  <a:schemeClr val="bg1">
                    <a:lumMod val="85000"/>
                  </a:schemeClr>
                </a:solidFill>
              </a:rPr>
              <a:t>LUMETA</a:t>
            </a:r>
            <a:endParaRPr lang="en-ZA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83568" y="5788251"/>
            <a:ext cx="2971800" cy="1025125"/>
          </a:xfrm>
          <a:prstGeom prst="rect">
            <a:avLst/>
          </a:prstGeom>
        </p:spPr>
        <p:txBody>
          <a:bodyPr vert="horz" lIns="91440" tIns="9144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2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0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9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9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 smtClean="0"/>
              <a:t>Continuous IPv4 and IPv6 mapping</a:t>
            </a:r>
          </a:p>
          <a:p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6518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199"/>
            <a:ext cx="3733800" cy="4871077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ZA" dirty="0" smtClean="0"/>
              <a:t>There is an emerging, </a:t>
            </a:r>
            <a:r>
              <a:rPr lang="en-ZA" dirty="0" smtClean="0"/>
              <a:t>but </a:t>
            </a:r>
            <a:r>
              <a:rPr lang="en-ZA" b="1" dirty="0" smtClean="0"/>
              <a:t>hidden</a:t>
            </a:r>
            <a:r>
              <a:rPr lang="en-ZA" dirty="0" smtClean="0"/>
              <a:t> </a:t>
            </a:r>
            <a:r>
              <a:rPr lang="en-ZA" dirty="0" smtClean="0"/>
              <a:t>global research data infrastructure</a:t>
            </a:r>
          </a:p>
          <a:p>
            <a:endParaRPr lang="en-ZA" dirty="0"/>
          </a:p>
          <a:p>
            <a:r>
              <a:rPr lang="en-ZA" dirty="0" smtClean="0"/>
              <a:t>Driven by changes in the way we work</a:t>
            </a:r>
          </a:p>
          <a:p>
            <a:endParaRPr lang="en-ZA" dirty="0"/>
          </a:p>
          <a:p>
            <a:r>
              <a:rPr lang="en-ZA" dirty="0" smtClean="0"/>
              <a:t>Opens up new possibilities in research methods and approaches</a:t>
            </a:r>
          </a:p>
          <a:p>
            <a:endParaRPr lang="en-ZA" dirty="0"/>
          </a:p>
          <a:p>
            <a:r>
              <a:rPr lang="en-ZA" dirty="0" smtClean="0"/>
              <a:t>Also contains information on scientific endeavour and the supporting fabric of that endeavour</a:t>
            </a:r>
          </a:p>
          <a:p>
            <a:endParaRPr lang="en-ZA" dirty="0"/>
          </a:p>
          <a:p>
            <a:r>
              <a:rPr lang="en-ZA" dirty="0" smtClean="0"/>
              <a:t>Three elements</a:t>
            </a:r>
          </a:p>
          <a:p>
            <a:pPr lvl="1"/>
            <a:r>
              <a:rPr lang="en-ZA" dirty="0" smtClean="0"/>
              <a:t>Text mining focused on scholarly publication</a:t>
            </a:r>
          </a:p>
          <a:p>
            <a:pPr lvl="1"/>
            <a:r>
              <a:rPr lang="en-ZA" dirty="0" smtClean="0"/>
              <a:t>Structuring via PIDs</a:t>
            </a:r>
          </a:p>
          <a:p>
            <a:pPr lvl="1"/>
            <a:r>
              <a:rPr lang="en-ZA" dirty="0" smtClean="0"/>
              <a:t>Largely untapped: mining meta-data and published scientific </a:t>
            </a:r>
            <a:r>
              <a:rPr lang="en-ZA" dirty="0" smtClean="0"/>
              <a:t>data, plus some enhancements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800600" y="1600200"/>
            <a:ext cx="37338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We can say that …</a:t>
            </a:r>
            <a:endParaRPr lang="en-Z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744416" cy="415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1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Internet with Implied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At each physical node, multiple documents or services</a:t>
            </a:r>
          </a:p>
          <a:p>
            <a:r>
              <a:rPr lang="en-US" dirty="0" smtClean="0"/>
              <a:t>In each document or service, multiple semantic elements of interest</a:t>
            </a:r>
          </a:p>
          <a:p>
            <a:r>
              <a:rPr lang="en-US" dirty="0" smtClean="0"/>
              <a:t>Between each </a:t>
            </a:r>
            <a:r>
              <a:rPr lang="en-US" dirty="0" smtClean="0"/>
              <a:t>pair of semantic elements, </a:t>
            </a:r>
            <a:r>
              <a:rPr lang="en-US" dirty="0" smtClean="0"/>
              <a:t>potentially one or more named relationships</a:t>
            </a:r>
          </a:p>
          <a:p>
            <a:r>
              <a:rPr lang="en-US" dirty="0" smtClean="0"/>
              <a:t>Relationships are explicit or implied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8587</TotalTime>
  <Words>2798</Words>
  <Application>Microsoft Macintosh PowerPoint</Application>
  <PresentationFormat>On-screen Show (4:3)</PresentationFormat>
  <Paragraphs>536</Paragraphs>
  <Slides>53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Median</vt:lpstr>
      <vt:lpstr>Beyond Meta-Data: Nano-Publications Recording Scientific Endeavour</vt:lpstr>
      <vt:lpstr>Charles Babbage (1791-1871)</vt:lpstr>
      <vt:lpstr>Sir Robert Peel (1788-1850)</vt:lpstr>
      <vt:lpstr>Part I: The Internet</vt:lpstr>
      <vt:lpstr>PowerPoint Presentation</vt:lpstr>
      <vt:lpstr>PowerPoint Presentation</vt:lpstr>
      <vt:lpstr>The OPTE Project 2005</vt:lpstr>
      <vt:lpstr>We can say that …</vt:lpstr>
      <vt:lpstr>The Internet with Implied Relationships</vt:lpstr>
      <vt:lpstr>Too Large and Complex to be Useful…</vt:lpstr>
      <vt:lpstr>Many of you are intimately involved …</vt:lpstr>
      <vt:lpstr>Growing Links to Scientific Data …</vt:lpstr>
      <vt:lpstr>Complexity</vt:lpstr>
      <vt:lpstr>Effects of Layering (Clustering) </vt:lpstr>
      <vt:lpstr>Hypothesis: The Sweet Spot</vt:lpstr>
      <vt:lpstr>Measures to Reduce Complexity</vt:lpstr>
      <vt:lpstr>Part II: The ICSU World Data System</vt:lpstr>
      <vt:lpstr>Trusted Data Services for Global Science</vt:lpstr>
      <vt:lpstr>Global Research Data Infrastructure</vt:lpstr>
      <vt:lpstr>The Vision and Positioning of WDS</vt:lpstr>
      <vt:lpstr>The Problem with Meta-Data</vt:lpstr>
      <vt:lpstr>Traditional Meta-Data is mostly hierarchical …</vt:lpstr>
      <vt:lpstr>Liberalised Meta-Data is a graph</vt:lpstr>
      <vt:lpstr>Create a KN from Meta-Data Triples</vt:lpstr>
      <vt:lpstr>Real-Life Examples SAEON Meta-Data base: ± 7 000 records WDC-BHH Meta-Data base: ± 22 000 records</vt:lpstr>
      <vt:lpstr>Some things are out of fashion …</vt:lpstr>
      <vt:lpstr>Nano-publication: Machine-Actionable</vt:lpstr>
      <vt:lpstr>What Must Be Done?</vt:lpstr>
      <vt:lpstr>What Must Be Done?</vt:lpstr>
      <vt:lpstr>What Must Be Done?</vt:lpstr>
      <vt:lpstr>What must be done?</vt:lpstr>
      <vt:lpstr>Part III: ICSU WDS Knowledge Network</vt:lpstr>
      <vt:lpstr>Main Elements of GRDI Soft Infrastructure</vt:lpstr>
      <vt:lpstr>What GRDI is NOT</vt:lpstr>
      <vt:lpstr>Main Process of GRDI Soft Infrastrcuture</vt:lpstr>
      <vt:lpstr>Role of WDS</vt:lpstr>
      <vt:lpstr>Typical Network Elements</vt:lpstr>
      <vt:lpstr>Design Considerations</vt:lpstr>
      <vt:lpstr>Problem Statement</vt:lpstr>
      <vt:lpstr>Existing Initiatives – Knowledge Network</vt:lpstr>
      <vt:lpstr>Use Case Family 1:</vt:lpstr>
      <vt:lpstr>Use Case Family 2: </vt:lpstr>
      <vt:lpstr>Use Case Family 3: </vt:lpstr>
      <vt:lpstr>Supports Multiple Views</vt:lpstr>
      <vt:lpstr>Typical Current Science Gateway</vt:lpstr>
      <vt:lpstr>Possible Future Science Gateway</vt:lpstr>
      <vt:lpstr>PowerPoint Presentation</vt:lpstr>
      <vt:lpstr>Visualisation and Traversal</vt:lpstr>
      <vt:lpstr>Part IV: Blue Sky</vt:lpstr>
      <vt:lpstr>Small Contributions by Many</vt:lpstr>
      <vt:lpstr>Universe of Science</vt:lpstr>
      <vt:lpstr>Reference Model</vt:lpstr>
      <vt:lpstr>Acknowledgements</vt:lpstr>
    </vt:vector>
  </TitlesOfParts>
  <Company>SAEON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I: The Internet</dc:title>
  <dc:creator>Wim Hugo</dc:creator>
  <cp:lastModifiedBy>Wim Hugo</cp:lastModifiedBy>
  <cp:revision>101</cp:revision>
  <dcterms:created xsi:type="dcterms:W3CDTF">2014-11-15T06:49:37Z</dcterms:created>
  <dcterms:modified xsi:type="dcterms:W3CDTF">2014-11-25T08:09:10Z</dcterms:modified>
</cp:coreProperties>
</file>